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0"/>
  </p:notesMasterIdLst>
  <p:sldIdLst>
    <p:sldId id="283" r:id="rId2"/>
    <p:sldId id="458" r:id="rId3"/>
    <p:sldId id="530" r:id="rId4"/>
    <p:sldId id="457" r:id="rId5"/>
    <p:sldId id="326" r:id="rId6"/>
    <p:sldId id="533" r:id="rId7"/>
    <p:sldId id="471" r:id="rId8"/>
    <p:sldId id="474" r:id="rId9"/>
    <p:sldId id="476" r:id="rId10"/>
    <p:sldId id="477" r:id="rId11"/>
    <p:sldId id="478" r:id="rId12"/>
    <p:sldId id="327" r:id="rId13"/>
    <p:sldId id="480" r:id="rId14"/>
    <p:sldId id="479" r:id="rId15"/>
    <p:sldId id="481" r:id="rId16"/>
    <p:sldId id="484" r:id="rId17"/>
    <p:sldId id="482" r:id="rId18"/>
    <p:sldId id="534" r:id="rId19"/>
    <p:sldId id="404" r:id="rId20"/>
    <p:sldId id="485" r:id="rId21"/>
    <p:sldId id="535" r:id="rId22"/>
    <p:sldId id="488" r:id="rId23"/>
    <p:sldId id="531" r:id="rId24"/>
    <p:sldId id="536" r:id="rId25"/>
    <p:sldId id="490" r:id="rId26"/>
    <p:sldId id="532" r:id="rId27"/>
    <p:sldId id="405" r:id="rId28"/>
    <p:sldId id="491" r:id="rId29"/>
    <p:sldId id="537" r:id="rId30"/>
    <p:sldId id="492" r:id="rId31"/>
    <p:sldId id="493" r:id="rId32"/>
    <p:sldId id="495" r:id="rId33"/>
    <p:sldId id="496" r:id="rId34"/>
    <p:sldId id="497" r:id="rId35"/>
    <p:sldId id="498" r:id="rId36"/>
    <p:sldId id="406" r:id="rId37"/>
    <p:sldId id="499" r:id="rId38"/>
    <p:sldId id="538" r:id="rId39"/>
    <p:sldId id="501" r:id="rId40"/>
    <p:sldId id="539" r:id="rId41"/>
    <p:sldId id="504" r:id="rId42"/>
    <p:sldId id="407" r:id="rId43"/>
    <p:sldId id="505" r:id="rId44"/>
    <p:sldId id="506" r:id="rId45"/>
    <p:sldId id="507" r:id="rId46"/>
    <p:sldId id="508" r:id="rId47"/>
    <p:sldId id="408" r:id="rId48"/>
    <p:sldId id="509" r:id="rId49"/>
    <p:sldId id="510" r:id="rId50"/>
    <p:sldId id="511" r:id="rId51"/>
    <p:sldId id="512" r:id="rId52"/>
    <p:sldId id="513" r:id="rId53"/>
    <p:sldId id="514" r:id="rId54"/>
    <p:sldId id="541" r:id="rId55"/>
    <p:sldId id="542" r:id="rId56"/>
    <p:sldId id="543" r:id="rId57"/>
    <p:sldId id="544" r:id="rId58"/>
    <p:sldId id="545" r:id="rId59"/>
    <p:sldId id="546" r:id="rId60"/>
    <p:sldId id="547" r:id="rId61"/>
    <p:sldId id="553" r:id="rId62"/>
    <p:sldId id="554" r:id="rId63"/>
    <p:sldId id="555" r:id="rId64"/>
    <p:sldId id="556" r:id="rId65"/>
    <p:sldId id="410" r:id="rId66"/>
    <p:sldId id="516" r:id="rId67"/>
    <p:sldId id="517" r:id="rId68"/>
    <p:sldId id="518" r:id="rId69"/>
    <p:sldId id="548" r:id="rId70"/>
    <p:sldId id="459" r:id="rId71"/>
    <p:sldId id="520" r:id="rId72"/>
    <p:sldId id="521" r:id="rId73"/>
    <p:sldId id="549" r:id="rId74"/>
    <p:sldId id="523" r:id="rId75"/>
    <p:sldId id="540" r:id="rId76"/>
    <p:sldId id="550" r:id="rId77"/>
    <p:sldId id="524" r:id="rId78"/>
    <p:sldId id="525" r:id="rId79"/>
    <p:sldId id="460" r:id="rId80"/>
    <p:sldId id="526" r:id="rId81"/>
    <p:sldId id="527" r:id="rId82"/>
    <p:sldId id="528" r:id="rId83"/>
    <p:sldId id="332" r:id="rId84"/>
    <p:sldId id="367" r:id="rId85"/>
    <p:sldId id="368" r:id="rId86"/>
    <p:sldId id="369" r:id="rId87"/>
    <p:sldId id="475" r:id="rId88"/>
    <p:sldId id="380" r:id="rId89"/>
  </p:sldIdLst>
  <p:sldSz cx="12192000" cy="6858000"/>
  <p:notesSz cx="6858000" cy="9144000"/>
  <p:embeddedFontLst>
    <p:embeddedFont>
      <p:font typeface="Segoe UI Black" panose="020B0A02040204020203" pitchFamily="34" charset="0"/>
      <p:bold r:id="rId91"/>
      <p:boldItalic r:id="rId92"/>
    </p:embeddedFont>
    <p:embeddedFont>
      <p:font typeface="Wingdings 3" panose="05040102010807070707" pitchFamily="18" charset="2"/>
      <p:regular r:id="rId93"/>
    </p:embeddedFont>
    <p:embeddedFont>
      <p:font typeface="Wingdings 2" panose="05020102010507070707" pitchFamily="18" charset="2"/>
      <p:regular r:id="rId94"/>
    </p:embeddedFont>
    <p:embeddedFont>
      <p:font typeface="Roboto Condensed" panose="02000000000000000000" pitchFamily="2" charset="0"/>
      <p:regular r:id="rId95"/>
      <p:bold r:id="rId96"/>
      <p:italic r:id="rId97"/>
      <p:boldItalic r:id="rId98"/>
    </p:embeddedFont>
    <p:embeddedFont>
      <p:font typeface="Calibri" panose="020F0502020204030204" pitchFamily="34" charset="0"/>
      <p:regular r:id="rId99"/>
      <p:bold r:id="rId100"/>
      <p:italic r:id="rId101"/>
      <p:boldItalic r:id="rId102"/>
    </p:embeddedFont>
    <p:embeddedFont>
      <p:font typeface="Roboto Condensed Light" panose="02000000000000000000" pitchFamily="2" charset="0"/>
      <p:regular r:id="rId103"/>
      <p:italic r:id="rId104"/>
    </p:embeddedFont>
    <p:embeddedFont>
      <p:font typeface="Cambria Math" panose="02040503050406030204" pitchFamily="18" charset="0"/>
      <p:regular r:id="rId1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4W6LEWTlwjAZBEGEta8uQ==" hashData="f4bb/aNlFgLgs+EIN6U3pJ704t0EE6R/jd9OZRuvFuOxAZO2V/Wy5LLVBU7m+38J2wiWPMk5zHupdqRxbEOsb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4F6"/>
    <a:srgbClr val="2B2B82"/>
    <a:srgbClr val="F68854"/>
    <a:srgbClr val="EB8C6D"/>
    <a:srgbClr val="486B90"/>
    <a:srgbClr val="9C532E"/>
    <a:srgbClr val="000000"/>
    <a:srgbClr val="EF554B"/>
    <a:srgbClr val="185ED8"/>
    <a:srgbClr val="FA7E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3" d="100"/>
          <a:sy n="83" d="100"/>
        </p:scale>
        <p:origin x="76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8/9/2025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15.png"/><Relationship Id="rId9" Type="http://schemas.openxmlformats.org/officeDocument/2006/relationships/image" Target="../media/image16.jpeg"/></Relationships>
</file>

<file path=ppt/slideLayouts/_rels/slideLayout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3.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9572" r="20175"/>
          <a:stretch/>
        </p:blipFill>
        <p:spPr>
          <a:xfrm>
            <a:off x="8088407" y="1966937"/>
            <a:ext cx="3609975" cy="1893782"/>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Project Management Tools (PMT)</a:t>
            </a:r>
          </a:p>
          <a:p>
            <a:pPr lvl="0"/>
            <a:r>
              <a:rPr lang="en-US" dirty="0"/>
              <a:t>2305CS322</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95443020-B68E-BE71-8305-C89D21D9290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Rectangle 2">
            <a:extLst>
              <a:ext uri="{FF2B5EF4-FFF2-40B4-BE49-F238E27FC236}">
                <a16:creationId xmlns:a16="http://schemas.microsoft.com/office/drawing/2014/main" id="{4505FD68-5FDA-0AFC-C759-3AA9C8836D54}"/>
              </a:ext>
            </a:extLst>
          </p:cNvPr>
          <p:cNvSpPr/>
          <p:nvPr userDrawn="1"/>
        </p:nvSpPr>
        <p:spPr>
          <a:xfrm>
            <a:off x="0" y="0"/>
            <a:ext cx="12192000" cy="3429000"/>
          </a:xfrm>
          <a:prstGeom prst="rect">
            <a:avLst/>
          </a:prstGeom>
          <a:solidFill>
            <a:srgbClr val="2934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Footer Placeholder 2">
            <a:extLst>
              <a:ext uri="{FF2B5EF4-FFF2-40B4-BE49-F238E27FC236}">
                <a16:creationId xmlns:a16="http://schemas.microsoft.com/office/drawing/2014/main" id="{121BBAC1-69F6-CAC9-67B7-C12D433CAFDE}"/>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Project Scope and Time Management</a:t>
            </a:r>
          </a:p>
        </p:txBody>
      </p:sp>
    </p:spTree>
    <p:extLst>
      <p:ext uri="{BB962C8B-B14F-4D97-AF65-F5344CB8AC3E}">
        <p14:creationId xmlns:p14="http://schemas.microsoft.com/office/powerpoint/2010/main" val="2822582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lete Blanc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87266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mplete Blanck">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3118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mplete Blanck">
    <p:bg>
      <p:bgPr>
        <a:solidFill>
          <a:schemeClr val="bg2">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1D536A-85C4-8B8F-8743-3426BB20CD45}"/>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881095" y="120474"/>
            <a:ext cx="2166298" cy="904935"/>
          </a:xfrm>
          <a:prstGeom prst="rect">
            <a:avLst/>
          </a:prstGeom>
        </p:spPr>
      </p:pic>
    </p:spTree>
    <p:extLst>
      <p:ext uri="{BB962C8B-B14F-4D97-AF65-F5344CB8AC3E}">
        <p14:creationId xmlns:p14="http://schemas.microsoft.com/office/powerpoint/2010/main" val="217988743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65C24A8B-C009-4A74-9481-67BB67CA49B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8DCFBA18-DBB7-4232-9BDC-C0D95AE93AF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5E75AD4F-9BB9-4005-AB78-4A6D388A4CD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4964C355-848F-46E4-BB2A-EA2EE69FEBA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A5B284E1-FE81-2E0E-FBF6-C92CF11E800B}"/>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Project Scope and Time Management</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A561853C-B15A-4153-A982-7E7EB1213BC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B976521A-C815-4A64-A047-CE405ED0E59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a:extLst>
              <a:ext uri="{FF2B5EF4-FFF2-40B4-BE49-F238E27FC236}">
                <a16:creationId xmlns:a16="http://schemas.microsoft.com/office/drawing/2014/main" id="{744A518A-BE68-4048-BDCB-77578CB572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C248CBD5-99BA-4017-857A-5ED400F4365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a:extLst>
              <a:ext uri="{FF2B5EF4-FFF2-40B4-BE49-F238E27FC236}">
                <a16:creationId xmlns:a16="http://schemas.microsoft.com/office/drawing/2014/main" id="{928E6281-669B-7AC4-4D95-D8B8D4ACABD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6" name="Footer Placeholder 2">
            <a:extLst>
              <a:ext uri="{FF2B5EF4-FFF2-40B4-BE49-F238E27FC236}">
                <a16:creationId xmlns:a16="http://schemas.microsoft.com/office/drawing/2014/main" id="{34050D42-5B5D-87CD-125E-7B80E0D22088}"/>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Project Scope and Time Management</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a:extLst>
              <a:ext uri="{FF2B5EF4-FFF2-40B4-BE49-F238E27FC236}">
                <a16:creationId xmlns:a16="http://schemas.microsoft.com/office/drawing/2014/main" id="{DB695039-8E0C-D5BF-A7FD-D1100F8CEC7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5" name="Footer Placeholder 2">
            <a:extLst>
              <a:ext uri="{FF2B5EF4-FFF2-40B4-BE49-F238E27FC236}">
                <a16:creationId xmlns:a16="http://schemas.microsoft.com/office/drawing/2014/main" id="{EC2F3F23-BC67-B858-D032-BD4CC7E4DD51}"/>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Project Scope and Time Management</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8E494272-6D23-F90B-35B1-1107C1FBD05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4D9AE8AA-3D5D-153E-4CCD-21D9AD4EE9A0}"/>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Project Scope and Time Management</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95443020-B68E-BE71-8305-C89D21D9290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18CC4242-EEC8-DC6E-C245-70DE5739CB23}"/>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Project Scope and Time Management</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omplete Blanck">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1480EFA-A74F-6190-150F-13D1C9715217}"/>
              </a:ext>
            </a:extLst>
          </p:cNvPr>
          <p:cNvCxnSpPr>
            <a:cxnSpLocks/>
            <a:endCxn id="5" idx="0"/>
          </p:cNvCxnSpPr>
          <p:nvPr userDrawn="1"/>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94744D4-80A3-38C2-76CE-55B4AA3B53D3}"/>
              </a:ext>
            </a:extLst>
          </p:cNvPr>
          <p:cNvSpPr/>
          <p:nvPr userDrawn="1"/>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cxnSp>
        <p:nvCxnSpPr>
          <p:cNvPr id="6" name="Straight Connector 5">
            <a:extLst>
              <a:ext uri="{FF2B5EF4-FFF2-40B4-BE49-F238E27FC236}">
                <a16:creationId xmlns:a16="http://schemas.microsoft.com/office/drawing/2014/main" id="{C2A31F83-2CF5-F0DA-A21E-1C511439E596}"/>
              </a:ext>
            </a:extLst>
          </p:cNvPr>
          <p:cNvCxnSpPr>
            <a:cxnSpLocks/>
          </p:cNvCxnSpPr>
          <p:nvPr userDrawn="1"/>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32D4670-C3E4-A336-9031-3F4618AE6E19}"/>
              </a:ext>
            </a:extLst>
          </p:cNvPr>
          <p:cNvCxnSpPr>
            <a:cxnSpLocks/>
          </p:cNvCxnSpPr>
          <p:nvPr userDrawn="1"/>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472814-3492-1CFB-9716-AFFE70943C30}"/>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0" name="Picture 9">
            <a:extLst>
              <a:ext uri="{FF2B5EF4-FFF2-40B4-BE49-F238E27FC236}">
                <a16:creationId xmlns:a16="http://schemas.microsoft.com/office/drawing/2014/main" id="{1E3680C6-F4AA-F6EB-E1F3-9E40EBE83C01}"/>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11" name="Picture 10">
            <a:extLst>
              <a:ext uri="{FF2B5EF4-FFF2-40B4-BE49-F238E27FC236}">
                <a16:creationId xmlns:a16="http://schemas.microsoft.com/office/drawing/2014/main" id="{85929C6A-2BB3-3B00-512D-677425D9116B}"/>
              </a:ext>
            </a:extLst>
          </p:cNvPr>
          <p:cNvPicPr>
            <a:picLocks noChangeAspect="1"/>
          </p:cNvPicPr>
          <p:nvPr userDrawn="1"/>
        </p:nvPicPr>
        <p:blipFill>
          <a:blip r:embed="rId5" cstate="hqprint">
            <a:extLst>
              <a:ext uri="{28A0092B-C50C-407E-A947-70E740481C1C}">
                <a14:useLocalDpi xmlns:a14="http://schemas.microsoft.com/office/drawing/2010/main" val="0"/>
              </a:ext>
            </a:extLst>
          </a:blip>
          <a:srcRect/>
          <a:stretch/>
        </p:blipFill>
        <p:spPr>
          <a:xfrm>
            <a:off x="10169807" y="5998406"/>
            <a:ext cx="1778000" cy="540582"/>
          </a:xfrm>
          <a:prstGeom prst="rect">
            <a:avLst/>
          </a:prstGeom>
        </p:spPr>
      </p:pic>
      <p:sp>
        <p:nvSpPr>
          <p:cNvPr id="12" name="Freeform 17">
            <a:extLst>
              <a:ext uri="{FF2B5EF4-FFF2-40B4-BE49-F238E27FC236}">
                <a16:creationId xmlns:a16="http://schemas.microsoft.com/office/drawing/2014/main" id="{6B41B8FF-2675-5433-9D96-E5A1BA4EAFAF}"/>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577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1">
            <a:extLst>
              <a:ext uri="{FF2B5EF4-FFF2-40B4-BE49-F238E27FC236}">
                <a16:creationId xmlns:a16="http://schemas.microsoft.com/office/drawing/2014/main" id="{928E6281-669B-7AC4-4D95-D8B8D4ACABD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7" name="Rectangle 6">
            <a:extLst>
              <a:ext uri="{FF2B5EF4-FFF2-40B4-BE49-F238E27FC236}">
                <a16:creationId xmlns:a16="http://schemas.microsoft.com/office/drawing/2014/main" id="{25C02FC7-66E6-B834-6BA2-3845BE03CF2B}"/>
              </a:ext>
            </a:extLst>
          </p:cNvPr>
          <p:cNvSpPr/>
          <p:nvPr userDrawn="1"/>
        </p:nvSpPr>
        <p:spPr>
          <a:xfrm>
            <a:off x="0" y="725032"/>
            <a:ext cx="12192000" cy="2931444"/>
          </a:xfrm>
          <a:prstGeom prst="rect">
            <a:avLst/>
          </a:prstGeom>
          <a:solidFill>
            <a:srgbClr val="2934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Footer Placeholder 2">
            <a:extLst>
              <a:ext uri="{FF2B5EF4-FFF2-40B4-BE49-F238E27FC236}">
                <a16:creationId xmlns:a16="http://schemas.microsoft.com/office/drawing/2014/main" id="{3B1D8B4A-A5F0-1ADB-8D3D-AD9130E2594D}"/>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3 - Project Scope and Time Management</a:t>
            </a:r>
          </a:p>
        </p:txBody>
      </p:sp>
    </p:spTree>
    <p:extLst>
      <p:ext uri="{BB962C8B-B14F-4D97-AF65-F5344CB8AC3E}">
        <p14:creationId xmlns:p14="http://schemas.microsoft.com/office/powerpoint/2010/main" val="1176943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8/9/2025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6" r:id="rId8"/>
    <p:sldLayoutId id="2147483695" r:id="rId9"/>
    <p:sldLayoutId id="2147483694" r:id="rId10"/>
    <p:sldLayoutId id="2147483673" r:id="rId11"/>
    <p:sldLayoutId id="2147483692" r:id="rId12"/>
    <p:sldLayoutId id="2147483693" r:id="rId13"/>
    <p:sldLayoutId id="2147483697" r:id="rId14"/>
    <p:sldLayoutId id="2147483691" r:id="rId15"/>
    <p:sldLayoutId id="2147483674" r:id="rId16"/>
    <p:sldLayoutId id="2147483676" r:id="rId17"/>
    <p:sldLayoutId id="2147483677" r:id="rId18"/>
    <p:sldLayoutId id="2147483678" r:id="rId19"/>
    <p:sldLayoutId id="2147483679" r:id="rId20"/>
    <p:sldLayoutId id="2147483681" r:id="rId21"/>
    <p:sldLayoutId id="2147483683" r:id="rId22"/>
    <p:sldLayoutId id="2147483682" r:id="rId23"/>
    <p:sldLayoutId id="2147483684" r:id="rId24"/>
    <p:sldLayoutId id="2147483685" r:id="rId25"/>
    <p:sldLayoutId id="2147483686"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84.xml"/><Relationship Id="rId3" Type="http://schemas.openxmlformats.org/officeDocument/2006/relationships/slide" Target="slide5.xml"/><Relationship Id="rId7" Type="http://schemas.openxmlformats.org/officeDocument/2006/relationships/slide" Target="slide37.xml"/><Relationship Id="rId12" Type="http://schemas.openxmlformats.org/officeDocument/2006/relationships/slide" Target="slide80.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28.xml"/><Relationship Id="rId11" Type="http://schemas.openxmlformats.org/officeDocument/2006/relationships/slide" Target="slide71.xml"/><Relationship Id="rId5" Type="http://schemas.openxmlformats.org/officeDocument/2006/relationships/slide" Target="slide20.xml"/><Relationship Id="rId10" Type="http://schemas.openxmlformats.org/officeDocument/2006/relationships/slide" Target="slide66.xml"/><Relationship Id="rId4" Type="http://schemas.openxmlformats.org/officeDocument/2006/relationships/slide" Target="slide8.xml"/><Relationship Id="rId9" Type="http://schemas.openxmlformats.org/officeDocument/2006/relationships/slide" Target="slide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zipdo.co/software-project-failure-statistics/" TargetMode="Externa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Resources/Sample%20WBS%20Structure.docx"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cade.osd.mil/Content/cade/files/coplan/MIL-STD-881F_Final.pd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hyperlink" Target="../Resources/Sample%20WBS%20Dictionary.docx"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Unit-3</a:t>
            </a:r>
            <a:r>
              <a:rPr lang="en-US" dirty="0"/>
              <a:t> </a:t>
            </a:r>
            <a:br>
              <a:rPr lang="en-US" dirty="0"/>
            </a:br>
            <a:r>
              <a:rPr lang="en-US" dirty="0"/>
              <a:t>Project Scope and Time Management</a:t>
            </a: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mayur.padia@darshan.ac.in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99255 15118</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Mayur Padia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Project Management Tools</a:t>
            </a:r>
            <a:r>
              <a:rPr lang="en-US" dirty="0"/>
              <a:t> </a:t>
            </a:r>
            <a:r>
              <a:rPr lang="en-US" dirty="0">
                <a:latin typeface="Roboto Condensed Light" panose="02000000000000000000" pitchFamily="2" charset="0"/>
                <a:ea typeface="Roboto Condensed Light" panose="02000000000000000000" pitchFamily="2" charset="0"/>
              </a:rPr>
              <a:t>(PMT)</a:t>
            </a:r>
          </a:p>
          <a:p>
            <a:r>
              <a:rPr lang="en-US" dirty="0">
                <a:latin typeface="Roboto Condensed Light" panose="02000000000000000000" pitchFamily="2" charset="0"/>
                <a:ea typeface="Roboto Condensed Light" panose="02000000000000000000" pitchFamily="2" charset="0"/>
              </a:rPr>
              <a:t>2305CS322</a:t>
            </a:r>
          </a:p>
        </p:txBody>
      </p:sp>
      <p:pic>
        <p:nvPicPr>
          <p:cNvPr id="24" name="Picture Placeholder 23">
            <a:extLst>
              <a:ext uri="{FF2B5EF4-FFF2-40B4-BE49-F238E27FC236}">
                <a16:creationId xmlns:a16="http://schemas.microsoft.com/office/drawing/2014/main" id="{4FC20EE9-4DB6-49AC-8191-5DB6BA1966B1}"/>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p:blipFill>
        <p:spPr/>
      </p:pic>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61001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9C482-0C01-F44C-AB17-DF5F2F587F65}"/>
              </a:ext>
            </a:extLst>
          </p:cNvPr>
          <p:cNvSpPr>
            <a:spLocks noGrp="1"/>
          </p:cNvSpPr>
          <p:nvPr>
            <p:ph type="title"/>
          </p:nvPr>
        </p:nvSpPr>
        <p:spPr/>
        <p:txBody>
          <a:bodyPr>
            <a:normAutofit/>
          </a:bodyPr>
          <a:lstStyle/>
          <a:p>
            <a:r>
              <a:rPr lang="en-IN" dirty="0"/>
              <a:t>Main Processes in Project Scope Management (contd.)</a:t>
            </a:r>
          </a:p>
        </p:txBody>
      </p:sp>
      <p:graphicFrame>
        <p:nvGraphicFramePr>
          <p:cNvPr id="4" name="Content Placeholder 3">
            <a:extLst>
              <a:ext uri="{FF2B5EF4-FFF2-40B4-BE49-F238E27FC236}">
                <a16:creationId xmlns:a16="http://schemas.microsoft.com/office/drawing/2014/main" id="{469E2945-53DB-A04D-E38D-927D9088E517}"/>
              </a:ext>
            </a:extLst>
          </p:cNvPr>
          <p:cNvGraphicFramePr>
            <a:graphicFrameLocks noGrp="1"/>
          </p:cNvGraphicFramePr>
          <p:nvPr>
            <p:ph idx="1"/>
            <p:extLst>
              <p:ext uri="{D42A27DB-BD31-4B8C-83A1-F6EECF244321}">
                <p14:modId xmlns:p14="http://schemas.microsoft.com/office/powerpoint/2010/main" val="780541072"/>
              </p:ext>
            </p:extLst>
          </p:nvPr>
        </p:nvGraphicFramePr>
        <p:xfrm>
          <a:off x="131763" y="863600"/>
          <a:ext cx="11928474" cy="2108200"/>
        </p:xfrm>
        <a:graphic>
          <a:graphicData uri="http://schemas.openxmlformats.org/drawingml/2006/table">
            <a:tbl>
              <a:tblPr firstRow="1" bandRow="1">
                <a:tableStyleId>{BC89EF96-8CEA-46FF-86C4-4CE0E7609802}</a:tableStyleId>
              </a:tblPr>
              <a:tblGrid>
                <a:gridCol w="1901318">
                  <a:extLst>
                    <a:ext uri="{9D8B030D-6E8A-4147-A177-3AD203B41FA5}">
                      <a16:colId xmlns:a16="http://schemas.microsoft.com/office/drawing/2014/main" val="2384347420"/>
                    </a:ext>
                  </a:extLst>
                </a:gridCol>
                <a:gridCol w="6060332">
                  <a:extLst>
                    <a:ext uri="{9D8B030D-6E8A-4147-A177-3AD203B41FA5}">
                      <a16:colId xmlns:a16="http://schemas.microsoft.com/office/drawing/2014/main" val="2329724453"/>
                    </a:ext>
                  </a:extLst>
                </a:gridCol>
                <a:gridCol w="3966824">
                  <a:extLst>
                    <a:ext uri="{9D8B030D-6E8A-4147-A177-3AD203B41FA5}">
                      <a16:colId xmlns:a16="http://schemas.microsoft.com/office/drawing/2014/main" val="1560508249"/>
                    </a:ext>
                  </a:extLst>
                </a:gridCol>
              </a:tblGrid>
              <a:tr h="370840">
                <a:tc>
                  <a:txBody>
                    <a:bodyPr/>
                    <a:lstStyle/>
                    <a:p>
                      <a:r>
                        <a:rPr lang="en-IN" dirty="0"/>
                        <a:t>Processes</a:t>
                      </a:r>
                    </a:p>
                  </a:txBody>
                  <a:tcPr/>
                </a:tc>
                <a:tc>
                  <a:txBody>
                    <a:bodyPr/>
                    <a:lstStyle/>
                    <a:p>
                      <a:r>
                        <a:rPr lang="en-IN" dirty="0"/>
                        <a:t>Description</a:t>
                      </a:r>
                    </a:p>
                  </a:txBody>
                  <a:tcPr/>
                </a:tc>
                <a:tc>
                  <a:txBody>
                    <a:bodyPr/>
                    <a:lstStyle/>
                    <a:p>
                      <a:r>
                        <a:rPr lang="en-IN" dirty="0"/>
                        <a:t>Output</a:t>
                      </a:r>
                    </a:p>
                  </a:txBody>
                  <a:tcPr/>
                </a:tc>
                <a:extLst>
                  <a:ext uri="{0D108BD9-81ED-4DB2-BD59-A6C34878D82A}">
                    <a16:rowId xmlns:a16="http://schemas.microsoft.com/office/drawing/2014/main" val="3064809457"/>
                  </a:ext>
                </a:extLst>
              </a:tr>
              <a:tr h="370840">
                <a:tc>
                  <a:txBody>
                    <a:bodyPr/>
                    <a:lstStyle/>
                    <a:p>
                      <a:r>
                        <a:rPr lang="en-US" b="1" dirty="0"/>
                        <a:t>Control Scope</a:t>
                      </a:r>
                      <a:endParaRPr lang="en-IN" b="1" dirty="0"/>
                    </a:p>
                  </a:txBody>
                  <a:tcPr/>
                </a:tc>
                <a:tc>
                  <a:txBody>
                    <a:bodyPr/>
                    <a:lstStyle/>
                    <a:p>
                      <a:pPr algn="just"/>
                      <a:r>
                        <a:rPr lang="en-US" b="1" dirty="0"/>
                        <a:t>Control changes </a:t>
                      </a:r>
                      <a:r>
                        <a:rPr lang="en-US" dirty="0"/>
                        <a:t>to </a:t>
                      </a:r>
                      <a:r>
                        <a:rPr lang="en-US" b="1" dirty="0"/>
                        <a:t>project scope </a:t>
                      </a:r>
                      <a:r>
                        <a:rPr lang="en-US" dirty="0"/>
                        <a:t>throughout the life of the project.</a:t>
                      </a:r>
                      <a:endParaRPr lang="en-IN" dirty="0"/>
                    </a:p>
                  </a:txBody>
                  <a:tcPr/>
                </a:tc>
                <a:tc>
                  <a:txBody>
                    <a:bodyPr/>
                    <a:lstStyle/>
                    <a:p>
                      <a:pPr marL="285750" indent="-285750">
                        <a:buFont typeface="Arial" panose="020B0604020202020204" pitchFamily="34" charset="0"/>
                        <a:buChar char="•"/>
                      </a:pPr>
                      <a:r>
                        <a:rPr lang="en-US" dirty="0"/>
                        <a:t>Work performance information</a:t>
                      </a:r>
                    </a:p>
                    <a:p>
                      <a:pPr marL="285750" indent="-285750">
                        <a:buFont typeface="Arial" panose="020B0604020202020204" pitchFamily="34" charset="0"/>
                        <a:buChar char="•"/>
                      </a:pPr>
                      <a:r>
                        <a:rPr lang="en-US" dirty="0"/>
                        <a:t>Change requests</a:t>
                      </a:r>
                    </a:p>
                    <a:p>
                      <a:pPr marL="285750" indent="-285750">
                        <a:buFont typeface="Arial" panose="020B0604020202020204" pitchFamily="34" charset="0"/>
                        <a:buChar char="•"/>
                      </a:pPr>
                      <a:r>
                        <a:rPr lang="en-US" dirty="0"/>
                        <a:t>Project management plan updates</a:t>
                      </a:r>
                    </a:p>
                    <a:p>
                      <a:pPr marL="285750" indent="-285750">
                        <a:buFont typeface="Arial" panose="020B0604020202020204" pitchFamily="34" charset="0"/>
                        <a:buChar char="•"/>
                      </a:pPr>
                      <a:r>
                        <a:rPr lang="en-US" dirty="0"/>
                        <a:t>Project documents</a:t>
                      </a:r>
                    </a:p>
                    <a:p>
                      <a:pPr marL="285750" indent="-285750">
                        <a:buFont typeface="Arial" panose="020B0604020202020204" pitchFamily="34" charset="0"/>
                        <a:buChar char="•"/>
                      </a:pPr>
                      <a:r>
                        <a:rPr lang="en-US" dirty="0"/>
                        <a:t>Organizational process assets updates</a:t>
                      </a:r>
                      <a:endParaRPr lang="en-IN" dirty="0"/>
                    </a:p>
                  </a:txBody>
                  <a:tcPr/>
                </a:tc>
                <a:extLst>
                  <a:ext uri="{0D108BD9-81ED-4DB2-BD59-A6C34878D82A}">
                    <a16:rowId xmlns:a16="http://schemas.microsoft.com/office/drawing/2014/main" val="1407550024"/>
                  </a:ext>
                </a:extLst>
              </a:tr>
            </a:tbl>
          </a:graphicData>
        </a:graphic>
      </p:graphicFrame>
    </p:spTree>
    <p:extLst>
      <p:ext uri="{BB962C8B-B14F-4D97-AF65-F5344CB8AC3E}">
        <p14:creationId xmlns:p14="http://schemas.microsoft.com/office/powerpoint/2010/main" val="925893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Planning Scope Management</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3327686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8B5503-EBF9-478F-1CFE-62E15AC563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050" y="-528213"/>
            <a:ext cx="7616352" cy="7616352"/>
          </a:xfrm>
          <a:prstGeom prst="rect">
            <a:avLst/>
          </a:prstGeom>
        </p:spPr>
      </p:pic>
      <p:sp>
        <p:nvSpPr>
          <p:cNvPr id="5" name="Speech Bubble: Rectangle with Corners Rounded 4">
            <a:extLst>
              <a:ext uri="{FF2B5EF4-FFF2-40B4-BE49-F238E27FC236}">
                <a16:creationId xmlns:a16="http://schemas.microsoft.com/office/drawing/2014/main" id="{FE93E27D-AC3C-1B3A-E12D-BFEF1EE6877B}"/>
              </a:ext>
            </a:extLst>
          </p:cNvPr>
          <p:cNvSpPr/>
          <p:nvPr/>
        </p:nvSpPr>
        <p:spPr>
          <a:xfrm>
            <a:off x="5369132" y="175098"/>
            <a:ext cx="5623123" cy="1478603"/>
          </a:xfrm>
          <a:prstGeom prst="wedgeRoundRectCallout">
            <a:avLst>
              <a:gd name="adj1" fmla="val -76425"/>
              <a:gd name="adj2" fmla="val -12418"/>
              <a:gd name="adj3" fmla="val 16667"/>
            </a:avLst>
          </a:prstGeom>
          <a:solidFill>
            <a:srgbClr val="3E6E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Condensed" panose="02000000000000000000" pitchFamily="2" charset="0"/>
                <a:ea typeface="Roboto Condensed" panose="02000000000000000000" pitchFamily="2" charset="0"/>
              </a:rPr>
              <a:t>How the </a:t>
            </a:r>
            <a:r>
              <a:rPr lang="en-US" sz="2400" b="1" dirty="0">
                <a:solidFill>
                  <a:schemeClr val="bg1"/>
                </a:solidFill>
                <a:latin typeface="Roboto Condensed" panose="02000000000000000000" pitchFamily="2" charset="0"/>
                <a:ea typeface="Roboto Condensed" panose="02000000000000000000" pitchFamily="2" charset="0"/>
              </a:rPr>
              <a:t>scope</a:t>
            </a:r>
            <a:r>
              <a:rPr lang="en-US" sz="2400" dirty="0">
                <a:solidFill>
                  <a:schemeClr val="bg1"/>
                </a:solidFill>
                <a:latin typeface="Roboto Condensed" panose="02000000000000000000" pitchFamily="2" charset="0"/>
                <a:ea typeface="Roboto Condensed" panose="02000000000000000000" pitchFamily="2" charset="0"/>
              </a:rPr>
              <a:t> will be managed throughout the life of a project?</a:t>
            </a:r>
            <a:endParaRPr lang="en-IN" sz="2400" dirty="0">
              <a:solidFill>
                <a:schemeClr val="bg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62786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163F-9765-88B4-9C13-7D402D6D9343}"/>
              </a:ext>
            </a:extLst>
          </p:cNvPr>
          <p:cNvSpPr>
            <a:spLocks noGrp="1"/>
          </p:cNvSpPr>
          <p:nvPr>
            <p:ph type="title"/>
          </p:nvPr>
        </p:nvSpPr>
        <p:spPr/>
        <p:txBody>
          <a:bodyPr/>
          <a:lstStyle/>
          <a:p>
            <a:r>
              <a:rPr lang="en-IN" dirty="0"/>
              <a:t>Planning Scope Management</a:t>
            </a:r>
          </a:p>
        </p:txBody>
      </p:sp>
      <p:sp>
        <p:nvSpPr>
          <p:cNvPr id="3" name="Content Placeholder 2">
            <a:extLst>
              <a:ext uri="{FF2B5EF4-FFF2-40B4-BE49-F238E27FC236}">
                <a16:creationId xmlns:a16="http://schemas.microsoft.com/office/drawing/2014/main" id="{BCDFF969-73B4-4852-D1A7-0EB2CD7B0ECF}"/>
              </a:ext>
            </a:extLst>
          </p:cNvPr>
          <p:cNvSpPr>
            <a:spLocks noGrp="1"/>
          </p:cNvSpPr>
          <p:nvPr>
            <p:ph idx="1"/>
          </p:nvPr>
        </p:nvSpPr>
        <p:spPr>
          <a:xfrm>
            <a:off x="6105728" y="873171"/>
            <a:ext cx="5964820" cy="5590565"/>
          </a:xfrm>
        </p:spPr>
        <p:txBody>
          <a:bodyPr/>
          <a:lstStyle/>
          <a:p>
            <a:r>
              <a:rPr lang="en-US" dirty="0"/>
              <a:t>The project team uses </a:t>
            </a:r>
            <a:r>
              <a:rPr lang="en-US" b="1" dirty="0"/>
              <a:t>expert judgment </a:t>
            </a:r>
            <a:r>
              <a:rPr lang="en-US" dirty="0"/>
              <a:t>and </a:t>
            </a:r>
            <a:r>
              <a:rPr lang="en-US" b="1" dirty="0"/>
              <a:t>meetings </a:t>
            </a:r>
            <a:r>
              <a:rPr lang="en-US" dirty="0"/>
              <a:t>to develop </a:t>
            </a:r>
            <a:r>
              <a:rPr lang="en-US" b="1" dirty="0"/>
              <a:t>two </a:t>
            </a:r>
            <a:r>
              <a:rPr lang="en-US" dirty="0"/>
              <a:t>important </a:t>
            </a:r>
            <a:r>
              <a:rPr lang="en-US" i="1" dirty="0"/>
              <a:t>outputs</a:t>
            </a:r>
            <a:r>
              <a:rPr lang="en-US" dirty="0"/>
              <a:t>:</a:t>
            </a:r>
          </a:p>
          <a:p>
            <a:pPr lvl="1"/>
            <a:r>
              <a:rPr lang="en-US" dirty="0"/>
              <a:t>The scope management plan </a:t>
            </a:r>
          </a:p>
          <a:p>
            <a:pPr lvl="1"/>
            <a:r>
              <a:rPr lang="en-US" dirty="0"/>
              <a:t>The requirements management plan</a:t>
            </a:r>
          </a:p>
          <a:p>
            <a:r>
              <a:rPr lang="en-US" dirty="0"/>
              <a:t>The </a:t>
            </a:r>
            <a:r>
              <a:rPr lang="en-US" b="1" dirty="0"/>
              <a:t>scope </a:t>
            </a:r>
            <a:r>
              <a:rPr lang="en-US" dirty="0"/>
              <a:t>management </a:t>
            </a:r>
            <a:r>
              <a:rPr lang="en-US" b="1" dirty="0"/>
              <a:t>plan is</a:t>
            </a:r>
            <a:r>
              <a:rPr lang="en-US" dirty="0"/>
              <a:t> a </a:t>
            </a:r>
            <a:r>
              <a:rPr lang="en-US" b="1" dirty="0"/>
              <a:t>secondary </a:t>
            </a:r>
            <a:r>
              <a:rPr lang="en-US" dirty="0"/>
              <a:t>part of the </a:t>
            </a:r>
            <a:r>
              <a:rPr lang="en-US" b="1" dirty="0"/>
              <a:t>project</a:t>
            </a:r>
            <a:r>
              <a:rPr lang="en-US" dirty="0"/>
              <a:t> management </a:t>
            </a:r>
            <a:r>
              <a:rPr lang="en-US" b="1" dirty="0"/>
              <a:t>plan</a:t>
            </a:r>
            <a:r>
              <a:rPr lang="en-US" dirty="0"/>
              <a:t>.</a:t>
            </a:r>
          </a:p>
          <a:p>
            <a:r>
              <a:rPr lang="en-US" dirty="0"/>
              <a:t>It can be </a:t>
            </a:r>
            <a:r>
              <a:rPr lang="en-US" b="1" i="1" dirty="0"/>
              <a:t>informal</a:t>
            </a:r>
            <a:r>
              <a:rPr lang="en-US" dirty="0"/>
              <a:t> and </a:t>
            </a:r>
            <a:r>
              <a:rPr lang="en-US" b="1" i="1" dirty="0"/>
              <a:t>broad </a:t>
            </a:r>
            <a:r>
              <a:rPr lang="en-US" dirty="0"/>
              <a:t>or </a:t>
            </a:r>
            <a:r>
              <a:rPr lang="en-US" b="1" dirty="0"/>
              <a:t>formal</a:t>
            </a:r>
            <a:r>
              <a:rPr lang="en-US" dirty="0"/>
              <a:t> and </a:t>
            </a:r>
            <a:r>
              <a:rPr lang="en-US" b="1" dirty="0"/>
              <a:t>detailed</a:t>
            </a:r>
            <a:r>
              <a:rPr lang="en-US" dirty="0"/>
              <a:t>.</a:t>
            </a:r>
          </a:p>
          <a:p>
            <a:r>
              <a:rPr lang="en-US" dirty="0"/>
              <a:t>Here, decision is taken after </a:t>
            </a:r>
            <a:r>
              <a:rPr lang="en-US" b="1" dirty="0"/>
              <a:t>reviewing</a:t>
            </a:r>
            <a:r>
              <a:rPr lang="en-US" dirty="0"/>
              <a:t> the </a:t>
            </a:r>
            <a:r>
              <a:rPr lang="en-US" b="1" dirty="0"/>
              <a:t>project management plan</a:t>
            </a:r>
            <a:r>
              <a:rPr lang="en-US" dirty="0"/>
              <a:t>, </a:t>
            </a:r>
            <a:r>
              <a:rPr lang="en-US" b="1" dirty="0"/>
              <a:t>project charter</a:t>
            </a:r>
            <a:r>
              <a:rPr lang="en-US" dirty="0"/>
              <a:t>, enterprise</a:t>
            </a:r>
            <a:r>
              <a:rPr lang="en-US" b="1" dirty="0"/>
              <a:t> environmental factors</a:t>
            </a:r>
            <a:r>
              <a:rPr lang="en-US" dirty="0"/>
              <a:t>, and organizational</a:t>
            </a:r>
            <a:r>
              <a:rPr lang="en-US" b="1" dirty="0"/>
              <a:t> process assets</a:t>
            </a:r>
            <a:r>
              <a:rPr lang="en-US" dirty="0"/>
              <a:t>. </a:t>
            </a:r>
          </a:p>
          <a:p>
            <a:endParaRPr lang="en-IN" dirty="0"/>
          </a:p>
        </p:txBody>
      </p:sp>
      <p:pic>
        <p:nvPicPr>
          <p:cNvPr id="10" name="Content Placeholder 4">
            <a:extLst>
              <a:ext uri="{FF2B5EF4-FFF2-40B4-BE49-F238E27FC236}">
                <a16:creationId xmlns:a16="http://schemas.microsoft.com/office/drawing/2014/main" id="{17A6177D-064B-37CB-D455-773AEE1892A1}"/>
              </a:ext>
            </a:extLst>
          </p:cNvPr>
          <p:cNvPicPr>
            <a:picLocks noChangeAspect="1"/>
          </p:cNvPicPr>
          <p:nvPr/>
        </p:nvPicPr>
        <p:blipFill rotWithShape="1">
          <a:blip r:embed="rId2">
            <a:extLst>
              <a:ext uri="{28A0092B-C50C-407E-A947-70E740481C1C}">
                <a14:useLocalDpi xmlns:a14="http://schemas.microsoft.com/office/drawing/2010/main" val="0"/>
              </a:ext>
            </a:extLst>
          </a:blip>
          <a:srcRect l="7910" t="13373" r="7912"/>
          <a:stretch/>
        </p:blipFill>
        <p:spPr>
          <a:xfrm>
            <a:off x="-1107643" y="2490281"/>
            <a:ext cx="6970179" cy="4782006"/>
          </a:xfrm>
          <a:prstGeom prst="rect">
            <a:avLst/>
          </a:prstGeom>
        </p:spPr>
      </p:pic>
    </p:spTree>
    <p:extLst>
      <p:ext uri="{BB962C8B-B14F-4D97-AF65-F5344CB8AC3E}">
        <p14:creationId xmlns:p14="http://schemas.microsoft.com/office/powerpoint/2010/main" val="202532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8ECDD2-706E-26E6-6854-AC49AE10F0C2}"/>
              </a:ext>
            </a:extLst>
          </p:cNvPr>
          <p:cNvPicPr>
            <a:picLocks noChangeAspect="1"/>
          </p:cNvPicPr>
          <p:nvPr/>
        </p:nvPicPr>
        <p:blipFill>
          <a:blip r:embed="rId2">
            <a:extLst>
              <a:ext uri="{28A0092B-C50C-407E-A947-70E740481C1C}">
                <a14:useLocalDpi xmlns:a14="http://schemas.microsoft.com/office/drawing/2010/main" val="0"/>
              </a:ext>
            </a:extLst>
          </a:blip>
          <a:srcRect l="7078" t="5057" r="26256"/>
          <a:stretch>
            <a:fillRect/>
          </a:stretch>
        </p:blipFill>
        <p:spPr>
          <a:xfrm>
            <a:off x="856033" y="1306124"/>
            <a:ext cx="1926078" cy="1828666"/>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2" name="Title 1">
            <a:extLst>
              <a:ext uri="{FF2B5EF4-FFF2-40B4-BE49-F238E27FC236}">
                <a16:creationId xmlns:a16="http://schemas.microsoft.com/office/drawing/2014/main" id="{2F2FB824-1AC1-F076-54D2-E9E8AFC32377}"/>
              </a:ext>
            </a:extLst>
          </p:cNvPr>
          <p:cNvSpPr>
            <a:spLocks noGrp="1"/>
          </p:cNvSpPr>
          <p:nvPr>
            <p:ph type="title"/>
          </p:nvPr>
        </p:nvSpPr>
        <p:spPr/>
        <p:txBody>
          <a:bodyPr/>
          <a:lstStyle/>
          <a:p>
            <a:r>
              <a:rPr lang="en-IN" dirty="0"/>
              <a:t>Scope Management Plan </a:t>
            </a:r>
          </a:p>
        </p:txBody>
      </p:sp>
      <p:sp>
        <p:nvSpPr>
          <p:cNvPr id="8" name="TextBox 7">
            <a:extLst>
              <a:ext uri="{FF2B5EF4-FFF2-40B4-BE49-F238E27FC236}">
                <a16:creationId xmlns:a16="http://schemas.microsoft.com/office/drawing/2014/main" id="{27243E67-4A34-3C18-01EC-D97E4A7BB390}"/>
              </a:ext>
            </a:extLst>
          </p:cNvPr>
          <p:cNvSpPr txBox="1"/>
          <p:nvPr/>
        </p:nvSpPr>
        <p:spPr>
          <a:xfrm>
            <a:off x="669585" y="3342465"/>
            <a:ext cx="2628091" cy="646331"/>
          </a:xfrm>
          <a:prstGeom prst="rect">
            <a:avLst/>
          </a:prstGeom>
          <a:noFill/>
        </p:spPr>
        <p:txBody>
          <a:bodyPr wrap="square" rtlCol="0">
            <a:spAutoFit/>
          </a:bodyPr>
          <a:lstStyle/>
          <a:p>
            <a:r>
              <a:rPr lang="en-IN" b="1" dirty="0"/>
              <a:t>How to prepare detailed Project Scope Statement</a:t>
            </a:r>
          </a:p>
        </p:txBody>
      </p:sp>
      <p:sp>
        <p:nvSpPr>
          <p:cNvPr id="9" name="TextBox 8">
            <a:extLst>
              <a:ext uri="{FF2B5EF4-FFF2-40B4-BE49-F238E27FC236}">
                <a16:creationId xmlns:a16="http://schemas.microsoft.com/office/drawing/2014/main" id="{8E2EBCE5-8ED4-00DC-0228-AE958555F094}"/>
              </a:ext>
            </a:extLst>
          </p:cNvPr>
          <p:cNvSpPr txBox="1"/>
          <p:nvPr/>
        </p:nvSpPr>
        <p:spPr>
          <a:xfrm>
            <a:off x="74579" y="3157800"/>
            <a:ext cx="800909" cy="1015663"/>
          </a:xfrm>
          <a:prstGeom prst="rect">
            <a:avLst/>
          </a:prstGeom>
          <a:noFill/>
        </p:spPr>
        <p:txBody>
          <a:bodyPr wrap="square" rtlCol="0">
            <a:spAutoFit/>
          </a:bodyPr>
          <a:lstStyle/>
          <a:p>
            <a:pPr algn="ctr"/>
            <a:r>
              <a:rPr lang="en-IN" sz="6000" b="1" dirty="0">
                <a:solidFill>
                  <a:srgbClr val="FA7E71"/>
                </a:solidFill>
              </a:rPr>
              <a:t>1</a:t>
            </a:r>
          </a:p>
        </p:txBody>
      </p:sp>
      <p:sp>
        <p:nvSpPr>
          <p:cNvPr id="13" name="TextBox 12">
            <a:extLst>
              <a:ext uri="{FF2B5EF4-FFF2-40B4-BE49-F238E27FC236}">
                <a16:creationId xmlns:a16="http://schemas.microsoft.com/office/drawing/2014/main" id="{FEF5D0BF-A9DC-88EB-FE9B-31D17F80CDC2}"/>
              </a:ext>
            </a:extLst>
          </p:cNvPr>
          <p:cNvSpPr txBox="1"/>
          <p:nvPr/>
        </p:nvSpPr>
        <p:spPr>
          <a:xfrm>
            <a:off x="271158" y="4196471"/>
            <a:ext cx="3095828" cy="1200329"/>
          </a:xfrm>
          <a:prstGeom prst="rect">
            <a:avLst/>
          </a:prstGeom>
          <a:noFill/>
        </p:spPr>
        <p:txBody>
          <a:bodyPr wrap="square">
            <a:spAutoFit/>
          </a:bodyPr>
          <a:lstStyle/>
          <a:p>
            <a:pPr algn="just"/>
            <a:r>
              <a:rPr lang="en-IN" dirty="0"/>
              <a:t>Are there </a:t>
            </a:r>
            <a:r>
              <a:rPr lang="en-IN" b="1" dirty="0"/>
              <a:t>templates</a:t>
            </a:r>
            <a:r>
              <a:rPr lang="en-IN" dirty="0"/>
              <a:t> or </a:t>
            </a:r>
            <a:r>
              <a:rPr lang="en-IN" b="1" dirty="0"/>
              <a:t>guidelines</a:t>
            </a:r>
            <a:r>
              <a:rPr lang="en-IN" dirty="0"/>
              <a:t> to follow? </a:t>
            </a:r>
          </a:p>
          <a:p>
            <a:pPr algn="just"/>
            <a:r>
              <a:rPr lang="en-IN" dirty="0"/>
              <a:t>How much </a:t>
            </a:r>
            <a:r>
              <a:rPr lang="en-IN" b="1" dirty="0"/>
              <a:t>detail</a:t>
            </a:r>
            <a:r>
              <a:rPr lang="en-IN" dirty="0"/>
              <a:t> is </a:t>
            </a:r>
            <a:r>
              <a:rPr lang="en-IN" b="1" dirty="0"/>
              <a:t>needed</a:t>
            </a:r>
            <a:r>
              <a:rPr lang="en-IN" dirty="0"/>
              <a:t> to describe each deliverable?</a:t>
            </a:r>
          </a:p>
        </p:txBody>
      </p:sp>
      <p:pic>
        <p:nvPicPr>
          <p:cNvPr id="14" name="Picture 13">
            <a:extLst>
              <a:ext uri="{FF2B5EF4-FFF2-40B4-BE49-F238E27FC236}">
                <a16:creationId xmlns:a16="http://schemas.microsoft.com/office/drawing/2014/main" id="{FBB0E490-AC38-CABC-A088-438FBED3BAB9}"/>
              </a:ext>
            </a:extLst>
          </p:cNvPr>
          <p:cNvPicPr>
            <a:picLocks noChangeAspect="1"/>
          </p:cNvPicPr>
          <p:nvPr/>
        </p:nvPicPr>
        <p:blipFill>
          <a:blip r:embed="rId3">
            <a:extLst>
              <a:ext uri="{28A0092B-C50C-407E-A947-70E740481C1C}">
                <a14:useLocalDpi xmlns:a14="http://schemas.microsoft.com/office/drawing/2010/main" val="0"/>
              </a:ext>
            </a:extLst>
          </a:blip>
          <a:srcRect l="22911" r="22911"/>
          <a:stretch/>
        </p:blipFill>
        <p:spPr>
          <a:xfrm>
            <a:off x="4938407" y="1306124"/>
            <a:ext cx="1926078" cy="1828666"/>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5" name="TextBox 14">
            <a:extLst>
              <a:ext uri="{FF2B5EF4-FFF2-40B4-BE49-F238E27FC236}">
                <a16:creationId xmlns:a16="http://schemas.microsoft.com/office/drawing/2014/main" id="{2FFE7859-1A5B-BDEA-DBAE-C07B0CDAD382}"/>
              </a:ext>
            </a:extLst>
          </p:cNvPr>
          <p:cNvSpPr txBox="1"/>
          <p:nvPr/>
        </p:nvSpPr>
        <p:spPr>
          <a:xfrm>
            <a:off x="4821269" y="3480964"/>
            <a:ext cx="2628091" cy="369332"/>
          </a:xfrm>
          <a:prstGeom prst="rect">
            <a:avLst/>
          </a:prstGeom>
          <a:noFill/>
        </p:spPr>
        <p:txBody>
          <a:bodyPr wrap="square" rtlCol="0">
            <a:spAutoFit/>
          </a:bodyPr>
          <a:lstStyle/>
          <a:p>
            <a:r>
              <a:rPr lang="en-US" b="1" dirty="0"/>
              <a:t>How to create a WBS</a:t>
            </a:r>
            <a:endParaRPr lang="en-IN" b="1" dirty="0"/>
          </a:p>
        </p:txBody>
      </p:sp>
      <p:sp>
        <p:nvSpPr>
          <p:cNvPr id="16" name="TextBox 15">
            <a:extLst>
              <a:ext uri="{FF2B5EF4-FFF2-40B4-BE49-F238E27FC236}">
                <a16:creationId xmlns:a16="http://schemas.microsoft.com/office/drawing/2014/main" id="{D33F2E1A-0E1A-DBDC-0F36-84753B4F8BEA}"/>
              </a:ext>
            </a:extLst>
          </p:cNvPr>
          <p:cNvSpPr txBox="1"/>
          <p:nvPr/>
        </p:nvSpPr>
        <p:spPr>
          <a:xfrm>
            <a:off x="4156953" y="3157800"/>
            <a:ext cx="800909" cy="1015663"/>
          </a:xfrm>
          <a:prstGeom prst="rect">
            <a:avLst/>
          </a:prstGeom>
          <a:noFill/>
        </p:spPr>
        <p:txBody>
          <a:bodyPr wrap="square" rtlCol="0">
            <a:spAutoFit/>
          </a:bodyPr>
          <a:lstStyle/>
          <a:p>
            <a:pPr algn="ctr"/>
            <a:r>
              <a:rPr lang="en-IN" sz="6000" b="1" dirty="0">
                <a:solidFill>
                  <a:srgbClr val="FA7E71"/>
                </a:solidFill>
              </a:rPr>
              <a:t>2</a:t>
            </a:r>
          </a:p>
        </p:txBody>
      </p:sp>
      <p:sp>
        <p:nvSpPr>
          <p:cNvPr id="17" name="TextBox 16">
            <a:extLst>
              <a:ext uri="{FF2B5EF4-FFF2-40B4-BE49-F238E27FC236}">
                <a16:creationId xmlns:a16="http://schemas.microsoft.com/office/drawing/2014/main" id="{A6A70782-D457-961A-7D95-398AD0BCB7FE}"/>
              </a:ext>
            </a:extLst>
          </p:cNvPr>
          <p:cNvSpPr txBox="1"/>
          <p:nvPr/>
        </p:nvSpPr>
        <p:spPr>
          <a:xfrm>
            <a:off x="4353532" y="4196471"/>
            <a:ext cx="3095828" cy="1477328"/>
          </a:xfrm>
          <a:prstGeom prst="rect">
            <a:avLst/>
          </a:prstGeom>
          <a:noFill/>
        </p:spPr>
        <p:txBody>
          <a:bodyPr wrap="square">
            <a:spAutoFit/>
          </a:bodyPr>
          <a:lstStyle/>
          <a:p>
            <a:pPr algn="just"/>
            <a:r>
              <a:rPr lang="en-US" dirty="0"/>
              <a:t>This section of the scope management plan would provide </a:t>
            </a:r>
            <a:r>
              <a:rPr lang="en-US" b="1" dirty="0"/>
              <a:t>suggestions</a:t>
            </a:r>
            <a:r>
              <a:rPr lang="en-US" dirty="0"/>
              <a:t>, </a:t>
            </a:r>
            <a:r>
              <a:rPr lang="en-US" b="1" dirty="0"/>
              <a:t>samples</a:t>
            </a:r>
            <a:r>
              <a:rPr lang="en-US" dirty="0"/>
              <a:t>, and </a:t>
            </a:r>
            <a:r>
              <a:rPr lang="en-US" b="1" dirty="0"/>
              <a:t>resources</a:t>
            </a:r>
            <a:r>
              <a:rPr lang="en-US" dirty="0"/>
              <a:t> for creating a WBS.</a:t>
            </a:r>
            <a:endParaRPr lang="en-IN" dirty="0"/>
          </a:p>
        </p:txBody>
      </p:sp>
      <p:pic>
        <p:nvPicPr>
          <p:cNvPr id="18" name="Picture 17">
            <a:extLst>
              <a:ext uri="{FF2B5EF4-FFF2-40B4-BE49-F238E27FC236}">
                <a16:creationId xmlns:a16="http://schemas.microsoft.com/office/drawing/2014/main" id="{501F4BBB-2746-AE50-0320-A711CA277B7F}"/>
              </a:ext>
            </a:extLst>
          </p:cNvPr>
          <p:cNvPicPr>
            <a:picLocks noChangeAspect="1"/>
          </p:cNvPicPr>
          <p:nvPr/>
        </p:nvPicPr>
        <p:blipFill>
          <a:blip r:embed="rId4">
            <a:extLst>
              <a:ext uri="{28A0092B-C50C-407E-A947-70E740481C1C}">
                <a14:useLocalDpi xmlns:a14="http://schemas.microsoft.com/office/drawing/2010/main" val="0"/>
              </a:ext>
            </a:extLst>
          </a:blip>
          <a:srcRect t="2529" b="2529"/>
          <a:stretch/>
        </p:blipFill>
        <p:spPr>
          <a:xfrm>
            <a:off x="9217360" y="1306124"/>
            <a:ext cx="1926078" cy="1828666"/>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9" name="TextBox 18">
            <a:extLst>
              <a:ext uri="{FF2B5EF4-FFF2-40B4-BE49-F238E27FC236}">
                <a16:creationId xmlns:a16="http://schemas.microsoft.com/office/drawing/2014/main" id="{3909BEFB-63EF-6C43-90B3-8ACDFF9E9BB1}"/>
              </a:ext>
            </a:extLst>
          </p:cNvPr>
          <p:cNvSpPr txBox="1"/>
          <p:nvPr/>
        </p:nvSpPr>
        <p:spPr>
          <a:xfrm>
            <a:off x="9100222" y="3342465"/>
            <a:ext cx="2628091" cy="646331"/>
          </a:xfrm>
          <a:prstGeom prst="rect">
            <a:avLst/>
          </a:prstGeom>
          <a:noFill/>
        </p:spPr>
        <p:txBody>
          <a:bodyPr wrap="square" rtlCol="0">
            <a:spAutoFit/>
          </a:bodyPr>
          <a:lstStyle/>
          <a:p>
            <a:r>
              <a:rPr lang="en-US" b="1" dirty="0"/>
              <a:t>How to maintain and approve the WBS</a:t>
            </a:r>
            <a:endParaRPr lang="en-IN" b="1" dirty="0"/>
          </a:p>
        </p:txBody>
      </p:sp>
      <p:sp>
        <p:nvSpPr>
          <p:cNvPr id="20" name="TextBox 19">
            <a:extLst>
              <a:ext uri="{FF2B5EF4-FFF2-40B4-BE49-F238E27FC236}">
                <a16:creationId xmlns:a16="http://schemas.microsoft.com/office/drawing/2014/main" id="{6A73EB3F-A91E-63E3-B0BB-33EAC0A3534E}"/>
              </a:ext>
            </a:extLst>
          </p:cNvPr>
          <p:cNvSpPr txBox="1"/>
          <p:nvPr/>
        </p:nvSpPr>
        <p:spPr>
          <a:xfrm>
            <a:off x="8435906" y="3157800"/>
            <a:ext cx="800909" cy="1015663"/>
          </a:xfrm>
          <a:prstGeom prst="rect">
            <a:avLst/>
          </a:prstGeom>
          <a:noFill/>
        </p:spPr>
        <p:txBody>
          <a:bodyPr wrap="square" rtlCol="0">
            <a:spAutoFit/>
          </a:bodyPr>
          <a:lstStyle/>
          <a:p>
            <a:pPr algn="ctr"/>
            <a:r>
              <a:rPr lang="en-IN" sz="6000" b="1" dirty="0">
                <a:solidFill>
                  <a:srgbClr val="FA7E71"/>
                </a:solidFill>
              </a:rPr>
              <a:t>3</a:t>
            </a:r>
          </a:p>
        </p:txBody>
      </p:sp>
      <p:sp>
        <p:nvSpPr>
          <p:cNvPr id="21" name="TextBox 20">
            <a:extLst>
              <a:ext uri="{FF2B5EF4-FFF2-40B4-BE49-F238E27FC236}">
                <a16:creationId xmlns:a16="http://schemas.microsoft.com/office/drawing/2014/main" id="{9381C8DA-53BD-7937-B5C2-E69202BE8024}"/>
              </a:ext>
            </a:extLst>
          </p:cNvPr>
          <p:cNvSpPr txBox="1"/>
          <p:nvPr/>
        </p:nvSpPr>
        <p:spPr>
          <a:xfrm>
            <a:off x="8632485" y="4196471"/>
            <a:ext cx="3095828" cy="923330"/>
          </a:xfrm>
          <a:prstGeom prst="rect">
            <a:avLst/>
          </a:prstGeom>
          <a:noFill/>
        </p:spPr>
        <p:txBody>
          <a:bodyPr wrap="square">
            <a:spAutoFit/>
          </a:bodyPr>
          <a:lstStyle/>
          <a:p>
            <a:pPr algn="just"/>
            <a:r>
              <a:rPr lang="en-US" dirty="0"/>
              <a:t>It describes </a:t>
            </a:r>
            <a:r>
              <a:rPr lang="en-US" b="1" dirty="0"/>
              <a:t>guidelines </a:t>
            </a:r>
            <a:r>
              <a:rPr lang="en-US" dirty="0"/>
              <a:t>for </a:t>
            </a:r>
            <a:r>
              <a:rPr lang="en-US" b="1" dirty="0"/>
              <a:t>maintaining</a:t>
            </a:r>
            <a:r>
              <a:rPr lang="en-US" dirty="0"/>
              <a:t> the WBS and </a:t>
            </a:r>
            <a:r>
              <a:rPr lang="en-US" b="1" dirty="0"/>
              <a:t>getting approval </a:t>
            </a:r>
            <a:r>
              <a:rPr lang="en-US" dirty="0"/>
              <a:t>for it.</a:t>
            </a:r>
            <a:endParaRPr lang="en-IN" dirty="0"/>
          </a:p>
        </p:txBody>
      </p:sp>
      <p:sp>
        <p:nvSpPr>
          <p:cNvPr id="22" name="TextBox 21">
            <a:extLst>
              <a:ext uri="{FF2B5EF4-FFF2-40B4-BE49-F238E27FC236}">
                <a16:creationId xmlns:a16="http://schemas.microsoft.com/office/drawing/2014/main" id="{356282B4-7251-1E71-7A02-08A3D74BD769}"/>
              </a:ext>
            </a:extLst>
          </p:cNvPr>
          <p:cNvSpPr txBox="1"/>
          <p:nvPr/>
        </p:nvSpPr>
        <p:spPr>
          <a:xfrm>
            <a:off x="188903" y="777830"/>
            <a:ext cx="4368504" cy="461665"/>
          </a:xfrm>
          <a:prstGeom prst="rect">
            <a:avLst/>
          </a:prstGeom>
          <a:noFill/>
        </p:spPr>
        <p:txBody>
          <a:bodyPr wrap="none" rtlCol="0">
            <a:spAutoFit/>
          </a:bodyPr>
          <a:lstStyle/>
          <a:p>
            <a:r>
              <a:rPr lang="en-IN" sz="2400" dirty="0"/>
              <a:t>Scope Management Plan includes:</a:t>
            </a:r>
          </a:p>
        </p:txBody>
      </p:sp>
    </p:spTree>
    <p:extLst>
      <p:ext uri="{BB962C8B-B14F-4D97-AF65-F5344CB8AC3E}">
        <p14:creationId xmlns:p14="http://schemas.microsoft.com/office/powerpoint/2010/main" val="1821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P spid="16" grpId="0"/>
      <p:bldP spid="17"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8ECDD2-706E-26E6-6854-AC49AE10F0C2}"/>
              </a:ext>
            </a:extLst>
          </p:cNvPr>
          <p:cNvPicPr>
            <a:picLocks noChangeAspect="1"/>
          </p:cNvPicPr>
          <p:nvPr/>
        </p:nvPicPr>
        <p:blipFill>
          <a:blip r:embed="rId2">
            <a:extLst>
              <a:ext uri="{28A0092B-C50C-407E-A947-70E740481C1C}">
                <a14:useLocalDpi xmlns:a14="http://schemas.microsoft.com/office/drawing/2010/main" val="0"/>
              </a:ext>
            </a:extLst>
          </a:blip>
          <a:srcRect t="2529" b="2529"/>
          <a:stretch/>
        </p:blipFill>
        <p:spPr>
          <a:xfrm>
            <a:off x="856033" y="1306124"/>
            <a:ext cx="1926078" cy="1828666"/>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2" name="Title 1">
            <a:extLst>
              <a:ext uri="{FF2B5EF4-FFF2-40B4-BE49-F238E27FC236}">
                <a16:creationId xmlns:a16="http://schemas.microsoft.com/office/drawing/2014/main" id="{2F2FB824-1AC1-F076-54D2-E9E8AFC32377}"/>
              </a:ext>
            </a:extLst>
          </p:cNvPr>
          <p:cNvSpPr>
            <a:spLocks noGrp="1"/>
          </p:cNvSpPr>
          <p:nvPr>
            <p:ph type="title"/>
          </p:nvPr>
        </p:nvSpPr>
        <p:spPr/>
        <p:txBody>
          <a:bodyPr/>
          <a:lstStyle/>
          <a:p>
            <a:r>
              <a:rPr lang="en-IN" dirty="0"/>
              <a:t>Scope Management Plan </a:t>
            </a:r>
          </a:p>
        </p:txBody>
      </p:sp>
      <p:sp>
        <p:nvSpPr>
          <p:cNvPr id="8" name="TextBox 7">
            <a:extLst>
              <a:ext uri="{FF2B5EF4-FFF2-40B4-BE49-F238E27FC236}">
                <a16:creationId xmlns:a16="http://schemas.microsoft.com/office/drawing/2014/main" id="{27243E67-4A34-3C18-01EC-D97E4A7BB390}"/>
              </a:ext>
            </a:extLst>
          </p:cNvPr>
          <p:cNvSpPr txBox="1"/>
          <p:nvPr/>
        </p:nvSpPr>
        <p:spPr>
          <a:xfrm>
            <a:off x="856033" y="3203966"/>
            <a:ext cx="2842100" cy="923330"/>
          </a:xfrm>
          <a:prstGeom prst="rect">
            <a:avLst/>
          </a:prstGeom>
          <a:noFill/>
        </p:spPr>
        <p:txBody>
          <a:bodyPr wrap="square" rtlCol="0">
            <a:spAutoFit/>
          </a:bodyPr>
          <a:lstStyle/>
          <a:p>
            <a:r>
              <a:rPr lang="en-US" b="1" dirty="0"/>
              <a:t>How to obtain formal acceptance of the completed project deliverables?</a:t>
            </a:r>
            <a:endParaRPr lang="en-IN" b="1" dirty="0"/>
          </a:p>
        </p:txBody>
      </p:sp>
      <p:sp>
        <p:nvSpPr>
          <p:cNvPr id="9" name="TextBox 8">
            <a:extLst>
              <a:ext uri="{FF2B5EF4-FFF2-40B4-BE49-F238E27FC236}">
                <a16:creationId xmlns:a16="http://schemas.microsoft.com/office/drawing/2014/main" id="{8E2EBCE5-8ED4-00DC-0228-AE958555F094}"/>
              </a:ext>
            </a:extLst>
          </p:cNvPr>
          <p:cNvSpPr txBox="1"/>
          <p:nvPr/>
        </p:nvSpPr>
        <p:spPr>
          <a:xfrm>
            <a:off x="74579" y="3157800"/>
            <a:ext cx="800909" cy="1015663"/>
          </a:xfrm>
          <a:prstGeom prst="rect">
            <a:avLst/>
          </a:prstGeom>
          <a:noFill/>
        </p:spPr>
        <p:txBody>
          <a:bodyPr wrap="square" rtlCol="0">
            <a:spAutoFit/>
          </a:bodyPr>
          <a:lstStyle/>
          <a:p>
            <a:pPr algn="ctr"/>
            <a:r>
              <a:rPr lang="en-IN" sz="6000" b="1" dirty="0">
                <a:solidFill>
                  <a:srgbClr val="FA7E71"/>
                </a:solidFill>
              </a:rPr>
              <a:t>4</a:t>
            </a:r>
          </a:p>
        </p:txBody>
      </p:sp>
      <p:sp>
        <p:nvSpPr>
          <p:cNvPr id="13" name="TextBox 12">
            <a:extLst>
              <a:ext uri="{FF2B5EF4-FFF2-40B4-BE49-F238E27FC236}">
                <a16:creationId xmlns:a16="http://schemas.microsoft.com/office/drawing/2014/main" id="{FEF5D0BF-A9DC-88EB-FE9B-31D17F80CDC2}"/>
              </a:ext>
            </a:extLst>
          </p:cNvPr>
          <p:cNvSpPr txBox="1"/>
          <p:nvPr/>
        </p:nvSpPr>
        <p:spPr>
          <a:xfrm>
            <a:off x="271158" y="4196471"/>
            <a:ext cx="3095828" cy="1754326"/>
          </a:xfrm>
          <a:prstGeom prst="rect">
            <a:avLst/>
          </a:prstGeom>
          <a:noFill/>
        </p:spPr>
        <p:txBody>
          <a:bodyPr wrap="square">
            <a:spAutoFit/>
          </a:bodyPr>
          <a:lstStyle/>
          <a:p>
            <a:pPr algn="just"/>
            <a:r>
              <a:rPr lang="en-US" dirty="0"/>
              <a:t>It is important to understand the process for </a:t>
            </a:r>
            <a:r>
              <a:rPr lang="en-US" b="1" dirty="0"/>
              <a:t>obtaining formal acceptance </a:t>
            </a:r>
            <a:r>
              <a:rPr lang="en-US" dirty="0"/>
              <a:t>of </a:t>
            </a:r>
            <a:r>
              <a:rPr lang="en-US" b="1" dirty="0"/>
              <a:t>completed deliverables</a:t>
            </a:r>
            <a:r>
              <a:rPr lang="en-US" dirty="0"/>
              <a:t>, especially for projects in which payments are based on formal acceptance.</a:t>
            </a:r>
            <a:endParaRPr lang="en-IN" dirty="0"/>
          </a:p>
        </p:txBody>
      </p:sp>
      <p:pic>
        <p:nvPicPr>
          <p:cNvPr id="14" name="Picture 13">
            <a:extLst>
              <a:ext uri="{FF2B5EF4-FFF2-40B4-BE49-F238E27FC236}">
                <a16:creationId xmlns:a16="http://schemas.microsoft.com/office/drawing/2014/main" id="{FBB0E490-AC38-CABC-A088-438FBED3BAB9}"/>
              </a:ext>
            </a:extLst>
          </p:cNvPr>
          <p:cNvPicPr>
            <a:picLocks noChangeAspect="1"/>
          </p:cNvPicPr>
          <p:nvPr/>
        </p:nvPicPr>
        <p:blipFill>
          <a:blip r:embed="rId3">
            <a:extLst>
              <a:ext uri="{28A0092B-C50C-407E-A947-70E740481C1C}">
                <a14:useLocalDpi xmlns:a14="http://schemas.microsoft.com/office/drawing/2010/main" val="0"/>
              </a:ext>
            </a:extLst>
          </a:blip>
          <a:srcRect t="2529" b="2529"/>
          <a:stretch/>
        </p:blipFill>
        <p:spPr>
          <a:xfrm>
            <a:off x="4938407" y="1306124"/>
            <a:ext cx="1926078" cy="1828666"/>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5" name="TextBox 14">
            <a:extLst>
              <a:ext uri="{FF2B5EF4-FFF2-40B4-BE49-F238E27FC236}">
                <a16:creationId xmlns:a16="http://schemas.microsoft.com/office/drawing/2014/main" id="{2FFE7859-1A5B-BDEA-DBAE-C07B0CDAD382}"/>
              </a:ext>
            </a:extLst>
          </p:cNvPr>
          <p:cNvSpPr txBox="1"/>
          <p:nvPr/>
        </p:nvSpPr>
        <p:spPr>
          <a:xfrm>
            <a:off x="4821269" y="3203965"/>
            <a:ext cx="2628091" cy="923330"/>
          </a:xfrm>
          <a:prstGeom prst="rect">
            <a:avLst/>
          </a:prstGeom>
          <a:noFill/>
        </p:spPr>
        <p:txBody>
          <a:bodyPr wrap="square" rtlCol="0">
            <a:spAutoFit/>
          </a:bodyPr>
          <a:lstStyle/>
          <a:p>
            <a:r>
              <a:rPr lang="en-US" b="1" dirty="0"/>
              <a:t>How to control requests for changes to the project scope</a:t>
            </a:r>
            <a:endParaRPr lang="en-IN" b="1" dirty="0"/>
          </a:p>
        </p:txBody>
      </p:sp>
      <p:sp>
        <p:nvSpPr>
          <p:cNvPr id="16" name="TextBox 15">
            <a:extLst>
              <a:ext uri="{FF2B5EF4-FFF2-40B4-BE49-F238E27FC236}">
                <a16:creationId xmlns:a16="http://schemas.microsoft.com/office/drawing/2014/main" id="{D33F2E1A-0E1A-DBDC-0F36-84753B4F8BEA}"/>
              </a:ext>
            </a:extLst>
          </p:cNvPr>
          <p:cNvSpPr txBox="1"/>
          <p:nvPr/>
        </p:nvSpPr>
        <p:spPr>
          <a:xfrm>
            <a:off x="4156953" y="3157800"/>
            <a:ext cx="800909" cy="1015663"/>
          </a:xfrm>
          <a:prstGeom prst="rect">
            <a:avLst/>
          </a:prstGeom>
          <a:noFill/>
        </p:spPr>
        <p:txBody>
          <a:bodyPr wrap="square" rtlCol="0">
            <a:spAutoFit/>
          </a:bodyPr>
          <a:lstStyle/>
          <a:p>
            <a:pPr algn="ctr"/>
            <a:r>
              <a:rPr lang="en-IN" sz="6000" b="1" dirty="0">
                <a:solidFill>
                  <a:srgbClr val="FA7E71"/>
                </a:solidFill>
              </a:rPr>
              <a:t>5</a:t>
            </a:r>
          </a:p>
        </p:txBody>
      </p:sp>
      <p:sp>
        <p:nvSpPr>
          <p:cNvPr id="17" name="TextBox 16">
            <a:extLst>
              <a:ext uri="{FF2B5EF4-FFF2-40B4-BE49-F238E27FC236}">
                <a16:creationId xmlns:a16="http://schemas.microsoft.com/office/drawing/2014/main" id="{A6A70782-D457-961A-7D95-398AD0BCB7FE}"/>
              </a:ext>
            </a:extLst>
          </p:cNvPr>
          <p:cNvSpPr txBox="1"/>
          <p:nvPr/>
        </p:nvSpPr>
        <p:spPr>
          <a:xfrm>
            <a:off x="4353532" y="4196471"/>
            <a:ext cx="3095828" cy="646331"/>
          </a:xfrm>
          <a:prstGeom prst="rect">
            <a:avLst/>
          </a:prstGeom>
          <a:noFill/>
        </p:spPr>
        <p:txBody>
          <a:bodyPr wrap="square">
            <a:spAutoFit/>
          </a:bodyPr>
          <a:lstStyle/>
          <a:p>
            <a:pPr algn="just"/>
            <a:r>
              <a:rPr lang="en-US" dirty="0"/>
              <a:t>It specify how to </a:t>
            </a:r>
            <a:r>
              <a:rPr lang="en-US" b="1" dirty="0"/>
              <a:t>handle change </a:t>
            </a:r>
            <a:r>
              <a:rPr lang="en-US" dirty="0"/>
              <a:t>requests for the project.</a:t>
            </a:r>
            <a:endParaRPr lang="en-IN" dirty="0"/>
          </a:p>
        </p:txBody>
      </p:sp>
      <p:sp>
        <p:nvSpPr>
          <p:cNvPr id="3" name="TextBox 2">
            <a:extLst>
              <a:ext uri="{FF2B5EF4-FFF2-40B4-BE49-F238E27FC236}">
                <a16:creationId xmlns:a16="http://schemas.microsoft.com/office/drawing/2014/main" id="{9D700DBB-5FD6-B893-79D7-A626779AF759}"/>
              </a:ext>
            </a:extLst>
          </p:cNvPr>
          <p:cNvSpPr txBox="1"/>
          <p:nvPr/>
        </p:nvSpPr>
        <p:spPr>
          <a:xfrm>
            <a:off x="188903" y="777830"/>
            <a:ext cx="4368504" cy="461665"/>
          </a:xfrm>
          <a:prstGeom prst="rect">
            <a:avLst/>
          </a:prstGeom>
          <a:noFill/>
        </p:spPr>
        <p:txBody>
          <a:bodyPr wrap="none" rtlCol="0">
            <a:spAutoFit/>
          </a:bodyPr>
          <a:lstStyle/>
          <a:p>
            <a:r>
              <a:rPr lang="en-IN" sz="2400" dirty="0"/>
              <a:t>Scope Management Plan includes:</a:t>
            </a:r>
          </a:p>
        </p:txBody>
      </p:sp>
    </p:spTree>
    <p:extLst>
      <p:ext uri="{BB962C8B-B14F-4D97-AF65-F5344CB8AC3E}">
        <p14:creationId xmlns:p14="http://schemas.microsoft.com/office/powerpoint/2010/main" val="32301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E3573A-534B-F870-31B8-19D61407ACDD}"/>
              </a:ext>
            </a:extLst>
          </p:cNvPr>
          <p:cNvSpPr/>
          <p:nvPr/>
        </p:nvSpPr>
        <p:spPr>
          <a:xfrm>
            <a:off x="-904672" y="-619610"/>
            <a:ext cx="2052537" cy="2052537"/>
          </a:xfrm>
          <a:prstGeom prst="ellipse">
            <a:avLst/>
          </a:prstGeom>
          <a:no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0E2C0A1F-57BF-C666-D12F-052142B573FF}"/>
              </a:ext>
            </a:extLst>
          </p:cNvPr>
          <p:cNvSpPr/>
          <p:nvPr/>
        </p:nvSpPr>
        <p:spPr>
          <a:xfrm>
            <a:off x="11239018" y="4408468"/>
            <a:ext cx="2542477" cy="2542477"/>
          </a:xfrm>
          <a:prstGeom prst="ellipse">
            <a:avLst/>
          </a:prstGeom>
          <a:no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4423DC2-9E20-177A-6A79-D54B8EA3B9D1}"/>
              </a:ext>
            </a:extLst>
          </p:cNvPr>
          <p:cNvSpPr txBox="1"/>
          <p:nvPr/>
        </p:nvSpPr>
        <p:spPr>
          <a:xfrm>
            <a:off x="3941884" y="971262"/>
            <a:ext cx="4308231" cy="461665"/>
          </a:xfrm>
          <a:prstGeom prst="rect">
            <a:avLst/>
          </a:prstGeom>
          <a:noFill/>
        </p:spPr>
        <p:txBody>
          <a:bodyPr wrap="square">
            <a:spAutoFit/>
          </a:bodyPr>
          <a:lstStyle/>
          <a:p>
            <a:pPr algn="ctr"/>
            <a:r>
              <a:rPr lang="en-IN" sz="2400" dirty="0"/>
              <a:t>The PMBOK® Guide describes</a:t>
            </a:r>
          </a:p>
        </p:txBody>
      </p:sp>
      <p:cxnSp>
        <p:nvCxnSpPr>
          <p:cNvPr id="8" name="Straight Connector 7">
            <a:extLst>
              <a:ext uri="{FF2B5EF4-FFF2-40B4-BE49-F238E27FC236}">
                <a16:creationId xmlns:a16="http://schemas.microsoft.com/office/drawing/2014/main" id="{1A2B5992-0532-A6C9-5937-AACC54FB2C6A}"/>
              </a:ext>
            </a:extLst>
          </p:cNvPr>
          <p:cNvCxnSpPr>
            <a:cxnSpLocks/>
          </p:cNvCxnSpPr>
          <p:nvPr/>
        </p:nvCxnSpPr>
        <p:spPr>
          <a:xfrm>
            <a:off x="5427783" y="1432927"/>
            <a:ext cx="133643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444BF3D-4A5B-1351-6BDF-5C4A0237CD67}"/>
              </a:ext>
            </a:extLst>
          </p:cNvPr>
          <p:cNvSpPr txBox="1"/>
          <p:nvPr/>
        </p:nvSpPr>
        <p:spPr>
          <a:xfrm>
            <a:off x="453340" y="1865405"/>
            <a:ext cx="11285315" cy="830997"/>
          </a:xfrm>
          <a:prstGeom prst="rect">
            <a:avLst/>
          </a:prstGeom>
          <a:noFill/>
        </p:spPr>
        <p:txBody>
          <a:bodyPr wrap="square">
            <a:spAutoFit/>
          </a:bodyPr>
          <a:lstStyle/>
          <a:p>
            <a:pPr algn="ctr"/>
            <a:r>
              <a:rPr lang="en-IN" sz="2400" b="1" dirty="0">
                <a:solidFill>
                  <a:schemeClr val="accent3">
                    <a:lumMod val="40000"/>
                    <a:lumOff val="60000"/>
                  </a:schemeClr>
                </a:solidFill>
              </a:rPr>
              <a:t>Requirements</a:t>
            </a:r>
            <a:r>
              <a:rPr lang="en-IN" sz="2400" dirty="0"/>
              <a:t> as conditions or capabilities that must be met by the project or present in the product, service, or result </a:t>
            </a:r>
            <a:r>
              <a:rPr lang="en-IN" sz="2400" b="1" dirty="0">
                <a:solidFill>
                  <a:schemeClr val="accent5">
                    <a:lumMod val="40000"/>
                    <a:lumOff val="60000"/>
                  </a:schemeClr>
                </a:solidFill>
              </a:rPr>
              <a:t>to satisfy an agreement </a:t>
            </a:r>
            <a:r>
              <a:rPr lang="en-IN" sz="2400" dirty="0"/>
              <a:t>or other </a:t>
            </a:r>
            <a:r>
              <a:rPr lang="en-IN" sz="2400" b="1" dirty="0">
                <a:solidFill>
                  <a:schemeClr val="accent5">
                    <a:lumMod val="40000"/>
                    <a:lumOff val="60000"/>
                  </a:schemeClr>
                </a:solidFill>
              </a:rPr>
              <a:t>specification</a:t>
            </a:r>
            <a:r>
              <a:rPr lang="en-IN" sz="2400" dirty="0"/>
              <a:t>.</a:t>
            </a:r>
          </a:p>
        </p:txBody>
      </p:sp>
      <p:sp>
        <p:nvSpPr>
          <p:cNvPr id="14" name="TextBox 13">
            <a:extLst>
              <a:ext uri="{FF2B5EF4-FFF2-40B4-BE49-F238E27FC236}">
                <a16:creationId xmlns:a16="http://schemas.microsoft.com/office/drawing/2014/main" id="{569DC1C9-5655-7019-2E5E-A32275304792}"/>
              </a:ext>
            </a:extLst>
          </p:cNvPr>
          <p:cNvSpPr txBox="1"/>
          <p:nvPr/>
        </p:nvSpPr>
        <p:spPr>
          <a:xfrm>
            <a:off x="453340" y="3128879"/>
            <a:ext cx="11285315" cy="830997"/>
          </a:xfrm>
          <a:prstGeom prst="rect">
            <a:avLst/>
          </a:prstGeom>
          <a:noFill/>
        </p:spPr>
        <p:txBody>
          <a:bodyPr wrap="square">
            <a:spAutoFit/>
          </a:bodyPr>
          <a:lstStyle/>
          <a:p>
            <a:pPr algn="ctr"/>
            <a:r>
              <a:rPr lang="en-US" sz="2400" b="1" dirty="0">
                <a:solidFill>
                  <a:schemeClr val="accent3">
                    <a:lumMod val="40000"/>
                    <a:lumOff val="60000"/>
                  </a:schemeClr>
                </a:solidFill>
              </a:rPr>
              <a:t>Requirements </a:t>
            </a:r>
            <a:r>
              <a:rPr lang="en-US" sz="2400" dirty="0"/>
              <a:t>include the </a:t>
            </a:r>
            <a:r>
              <a:rPr lang="en-US" sz="2400" b="1" dirty="0">
                <a:solidFill>
                  <a:schemeClr val="accent5">
                    <a:lumMod val="40000"/>
                    <a:lumOff val="60000"/>
                  </a:schemeClr>
                </a:solidFill>
              </a:rPr>
              <a:t>calculated</a:t>
            </a:r>
            <a:r>
              <a:rPr lang="en-US" sz="2400" dirty="0"/>
              <a:t> and </a:t>
            </a:r>
            <a:r>
              <a:rPr lang="en-US" sz="2400" b="1" dirty="0">
                <a:solidFill>
                  <a:schemeClr val="accent5">
                    <a:lumMod val="40000"/>
                    <a:lumOff val="60000"/>
                  </a:schemeClr>
                </a:solidFill>
              </a:rPr>
              <a:t>documented needs </a:t>
            </a:r>
            <a:r>
              <a:rPr lang="en-US" sz="2400" dirty="0"/>
              <a:t>and </a:t>
            </a:r>
            <a:r>
              <a:rPr lang="en-US" sz="2400" b="1" dirty="0">
                <a:solidFill>
                  <a:schemeClr val="accent5">
                    <a:lumMod val="40000"/>
                    <a:lumOff val="60000"/>
                  </a:schemeClr>
                </a:solidFill>
              </a:rPr>
              <a:t>expectations</a:t>
            </a:r>
            <a:r>
              <a:rPr lang="en-US" sz="2400" dirty="0"/>
              <a:t> of the </a:t>
            </a:r>
            <a:r>
              <a:rPr lang="en-US" sz="2400" i="1" dirty="0"/>
              <a:t>sponsor</a:t>
            </a:r>
            <a:r>
              <a:rPr lang="en-US" sz="2400" dirty="0"/>
              <a:t>, </a:t>
            </a:r>
            <a:r>
              <a:rPr lang="en-US" sz="2400" i="1" dirty="0"/>
              <a:t>customer</a:t>
            </a:r>
            <a:r>
              <a:rPr lang="en-US" sz="2400" dirty="0"/>
              <a:t>, and </a:t>
            </a:r>
            <a:r>
              <a:rPr lang="en-US" sz="2400" i="1" dirty="0"/>
              <a:t>other stakeholders</a:t>
            </a:r>
            <a:r>
              <a:rPr lang="en-US" sz="2400" dirty="0"/>
              <a:t>.</a:t>
            </a:r>
            <a:endParaRPr lang="en-IN" sz="2400" dirty="0"/>
          </a:p>
        </p:txBody>
      </p:sp>
      <p:cxnSp>
        <p:nvCxnSpPr>
          <p:cNvPr id="15" name="Straight Connector 14">
            <a:extLst>
              <a:ext uri="{FF2B5EF4-FFF2-40B4-BE49-F238E27FC236}">
                <a16:creationId xmlns:a16="http://schemas.microsoft.com/office/drawing/2014/main" id="{B99F6F2F-A5A6-5B5C-1BFE-DF0FE6C7D1EB}"/>
              </a:ext>
            </a:extLst>
          </p:cNvPr>
          <p:cNvCxnSpPr>
            <a:cxnSpLocks/>
          </p:cNvCxnSpPr>
          <p:nvPr/>
        </p:nvCxnSpPr>
        <p:spPr>
          <a:xfrm>
            <a:off x="5427785" y="2939565"/>
            <a:ext cx="1336431" cy="0"/>
          </a:xfrm>
          <a:prstGeom prst="line">
            <a:avLst/>
          </a:prstGeom>
          <a:ln w="9525">
            <a:solidFill>
              <a:schemeClr val="tx2">
                <a:alpha val="6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D6D53D-3F59-8CA5-241E-807BEB5A761C}"/>
              </a:ext>
            </a:extLst>
          </p:cNvPr>
          <p:cNvSpPr txBox="1"/>
          <p:nvPr/>
        </p:nvSpPr>
        <p:spPr>
          <a:xfrm>
            <a:off x="453340" y="4392353"/>
            <a:ext cx="11285315" cy="830997"/>
          </a:xfrm>
          <a:prstGeom prst="rect">
            <a:avLst/>
          </a:prstGeom>
          <a:noFill/>
        </p:spPr>
        <p:txBody>
          <a:bodyPr wrap="square">
            <a:spAutoFit/>
          </a:bodyPr>
          <a:lstStyle/>
          <a:p>
            <a:pPr algn="ctr"/>
            <a:r>
              <a:rPr lang="en-US" sz="2400" b="1" dirty="0">
                <a:solidFill>
                  <a:schemeClr val="accent3">
                    <a:lumMod val="40000"/>
                    <a:lumOff val="60000"/>
                  </a:schemeClr>
                </a:solidFill>
              </a:rPr>
              <a:t>Requirements </a:t>
            </a:r>
            <a:r>
              <a:rPr lang="en-US" sz="2400" dirty="0"/>
              <a:t>need to be </a:t>
            </a:r>
            <a:r>
              <a:rPr lang="en-US" sz="2400" b="1" dirty="0">
                <a:solidFill>
                  <a:schemeClr val="accent5">
                    <a:lumMod val="40000"/>
                    <a:lumOff val="60000"/>
                  </a:schemeClr>
                </a:solidFill>
              </a:rPr>
              <a:t>analyzed</a:t>
            </a:r>
            <a:r>
              <a:rPr lang="en-US" sz="2400" dirty="0"/>
              <a:t>, and </a:t>
            </a:r>
            <a:r>
              <a:rPr lang="en-US" sz="2400" b="1" dirty="0">
                <a:solidFill>
                  <a:schemeClr val="accent5">
                    <a:lumMod val="40000"/>
                    <a:lumOff val="60000"/>
                  </a:schemeClr>
                </a:solidFill>
              </a:rPr>
              <a:t>recorded</a:t>
            </a:r>
            <a:r>
              <a:rPr lang="en-US" sz="2400" dirty="0"/>
              <a:t> in enough detail to be included in the </a:t>
            </a:r>
            <a:r>
              <a:rPr lang="en-US" sz="2400" b="1" dirty="0">
                <a:solidFill>
                  <a:schemeClr val="accent5">
                    <a:lumMod val="40000"/>
                    <a:lumOff val="60000"/>
                  </a:schemeClr>
                </a:solidFill>
              </a:rPr>
              <a:t>scope baseline </a:t>
            </a:r>
            <a:r>
              <a:rPr lang="en-US" sz="2400" dirty="0"/>
              <a:t>and </a:t>
            </a:r>
            <a:r>
              <a:rPr lang="en-US" sz="2400" b="1" dirty="0">
                <a:solidFill>
                  <a:schemeClr val="accent5">
                    <a:lumMod val="40000"/>
                    <a:lumOff val="60000"/>
                  </a:schemeClr>
                </a:solidFill>
              </a:rPr>
              <a:t>be measured </a:t>
            </a:r>
            <a:r>
              <a:rPr lang="en-US" sz="2400" dirty="0"/>
              <a:t>once project execution begins.</a:t>
            </a:r>
            <a:endParaRPr lang="en-IN" sz="2400" dirty="0"/>
          </a:p>
        </p:txBody>
      </p:sp>
      <p:cxnSp>
        <p:nvCxnSpPr>
          <p:cNvPr id="17" name="Straight Connector 16">
            <a:extLst>
              <a:ext uri="{FF2B5EF4-FFF2-40B4-BE49-F238E27FC236}">
                <a16:creationId xmlns:a16="http://schemas.microsoft.com/office/drawing/2014/main" id="{D4ADBA26-CDE9-638D-6C81-4A3A90E2547A}"/>
              </a:ext>
            </a:extLst>
          </p:cNvPr>
          <p:cNvCxnSpPr>
            <a:cxnSpLocks/>
          </p:cNvCxnSpPr>
          <p:nvPr/>
        </p:nvCxnSpPr>
        <p:spPr>
          <a:xfrm>
            <a:off x="5427785" y="4203039"/>
            <a:ext cx="1336431" cy="0"/>
          </a:xfrm>
          <a:prstGeom prst="line">
            <a:avLst/>
          </a:prstGeom>
          <a:ln w="9525">
            <a:solidFill>
              <a:schemeClr val="tx2">
                <a:alpha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AA7741-13DB-3536-B094-995F2E43DFDA}"/>
              </a:ext>
            </a:extLst>
          </p:cNvPr>
          <p:cNvCxnSpPr>
            <a:cxnSpLocks/>
          </p:cNvCxnSpPr>
          <p:nvPr/>
        </p:nvCxnSpPr>
        <p:spPr>
          <a:xfrm>
            <a:off x="5427784" y="5443459"/>
            <a:ext cx="1336431" cy="0"/>
          </a:xfrm>
          <a:prstGeom prst="line">
            <a:avLst/>
          </a:prstGeom>
          <a:ln w="9525">
            <a:solidFill>
              <a:schemeClr val="tx2">
                <a:alpha val="6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37C5B31-EDF1-E8EE-CB94-0803F9E30A0D}"/>
              </a:ext>
            </a:extLst>
          </p:cNvPr>
          <p:cNvSpPr/>
          <p:nvPr/>
        </p:nvSpPr>
        <p:spPr>
          <a:xfrm>
            <a:off x="1702409" y="6436965"/>
            <a:ext cx="1027960" cy="1027960"/>
          </a:xfrm>
          <a:prstGeom prst="ellipse">
            <a:avLst/>
          </a:prstGeom>
          <a:solidFill>
            <a:srgbClr val="CAE4F6"/>
          </a:solid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630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E231-E397-08E5-92EB-0005A5B47C24}"/>
              </a:ext>
            </a:extLst>
          </p:cNvPr>
          <p:cNvSpPr>
            <a:spLocks noGrp="1"/>
          </p:cNvSpPr>
          <p:nvPr>
            <p:ph type="title"/>
          </p:nvPr>
        </p:nvSpPr>
        <p:spPr/>
        <p:txBody>
          <a:bodyPr/>
          <a:lstStyle/>
          <a:p>
            <a:r>
              <a:rPr lang="en-US" dirty="0"/>
              <a:t>Requirements Management Plan</a:t>
            </a:r>
            <a:endParaRPr lang="en-IN" dirty="0"/>
          </a:p>
        </p:txBody>
      </p:sp>
      <p:sp>
        <p:nvSpPr>
          <p:cNvPr id="3" name="Content Placeholder 2">
            <a:extLst>
              <a:ext uri="{FF2B5EF4-FFF2-40B4-BE49-F238E27FC236}">
                <a16:creationId xmlns:a16="http://schemas.microsoft.com/office/drawing/2014/main" id="{72F9EF9C-C632-CC10-4ABA-CA5652541C22}"/>
              </a:ext>
            </a:extLst>
          </p:cNvPr>
          <p:cNvSpPr>
            <a:spLocks noGrp="1"/>
          </p:cNvSpPr>
          <p:nvPr>
            <p:ph idx="1"/>
          </p:nvPr>
        </p:nvSpPr>
        <p:spPr/>
        <p:txBody>
          <a:bodyPr/>
          <a:lstStyle/>
          <a:p>
            <a:r>
              <a:rPr lang="en-US" dirty="0"/>
              <a:t>The </a:t>
            </a:r>
            <a:r>
              <a:rPr lang="en-US" b="1" dirty="0">
                <a:solidFill>
                  <a:schemeClr val="accent6"/>
                </a:solidFill>
              </a:rPr>
              <a:t>requirements management plan </a:t>
            </a:r>
            <a:r>
              <a:rPr lang="en-US" dirty="0"/>
              <a:t>documents how project </a:t>
            </a:r>
            <a:r>
              <a:rPr lang="en-US" b="1" dirty="0"/>
              <a:t>requirements</a:t>
            </a:r>
            <a:r>
              <a:rPr lang="en-US" dirty="0"/>
              <a:t> will be </a:t>
            </a:r>
            <a:r>
              <a:rPr lang="en-US" b="1" dirty="0"/>
              <a:t>analyzed</a:t>
            </a:r>
            <a:r>
              <a:rPr lang="en-US" dirty="0"/>
              <a:t>, </a:t>
            </a:r>
            <a:r>
              <a:rPr lang="en-US" b="1" dirty="0"/>
              <a:t>documented</a:t>
            </a:r>
            <a:r>
              <a:rPr lang="en-US" dirty="0"/>
              <a:t>, and </a:t>
            </a:r>
            <a:r>
              <a:rPr lang="en-US" b="1" dirty="0"/>
              <a:t>managed</a:t>
            </a:r>
            <a:r>
              <a:rPr lang="en-US" dirty="0"/>
              <a:t>. </a:t>
            </a:r>
          </a:p>
          <a:p>
            <a:r>
              <a:rPr lang="en-US" dirty="0"/>
              <a:t>A requirements management plan can </a:t>
            </a:r>
            <a:r>
              <a:rPr lang="en-US" b="1" dirty="0"/>
              <a:t>include</a:t>
            </a:r>
            <a:r>
              <a:rPr lang="en-US" dirty="0"/>
              <a:t> the information like:</a:t>
            </a:r>
          </a:p>
        </p:txBody>
      </p:sp>
      <p:graphicFrame>
        <p:nvGraphicFramePr>
          <p:cNvPr id="5" name="Table 4">
            <a:extLst>
              <a:ext uri="{FF2B5EF4-FFF2-40B4-BE49-F238E27FC236}">
                <a16:creationId xmlns:a16="http://schemas.microsoft.com/office/drawing/2014/main" id="{B90AB3C0-F9D6-B28C-CE53-307626D505FD}"/>
              </a:ext>
            </a:extLst>
          </p:cNvPr>
          <p:cNvGraphicFramePr>
            <a:graphicFrameLocks noGrp="1"/>
          </p:cNvGraphicFramePr>
          <p:nvPr>
            <p:extLst>
              <p:ext uri="{D42A27DB-BD31-4B8C-83A1-F6EECF244321}">
                <p14:modId xmlns:p14="http://schemas.microsoft.com/office/powerpoint/2010/main" val="4009964590"/>
              </p:ext>
            </p:extLst>
          </p:nvPr>
        </p:nvGraphicFramePr>
        <p:xfrm>
          <a:off x="272033" y="2118626"/>
          <a:ext cx="11647934" cy="3718560"/>
        </p:xfrm>
        <a:graphic>
          <a:graphicData uri="http://schemas.openxmlformats.org/drawingml/2006/table">
            <a:tbl>
              <a:tblPr firstRow="1" bandRow="1">
                <a:tableStyleId>{5C22544A-7EE6-4342-B048-85BDC9FD1C3A}</a:tableStyleId>
              </a:tblPr>
              <a:tblGrid>
                <a:gridCol w="5063682">
                  <a:extLst>
                    <a:ext uri="{9D8B030D-6E8A-4147-A177-3AD203B41FA5}">
                      <a16:colId xmlns:a16="http://schemas.microsoft.com/office/drawing/2014/main" val="4203744768"/>
                    </a:ext>
                  </a:extLst>
                </a:gridCol>
                <a:gridCol w="6584252">
                  <a:extLst>
                    <a:ext uri="{9D8B030D-6E8A-4147-A177-3AD203B41FA5}">
                      <a16:colId xmlns:a16="http://schemas.microsoft.com/office/drawing/2014/main" val="3869587150"/>
                    </a:ext>
                  </a:extLst>
                </a:gridCol>
              </a:tblGrid>
              <a:tr h="370840">
                <a:tc>
                  <a:txBody>
                    <a:bodyPr/>
                    <a:lstStyle/>
                    <a:p>
                      <a:r>
                        <a:rPr lang="en-IN" sz="2000" dirty="0"/>
                        <a:t>Information</a:t>
                      </a:r>
                    </a:p>
                  </a:txBody>
                  <a:tcPr/>
                </a:tc>
                <a:tc>
                  <a:txBody>
                    <a:bodyPr/>
                    <a:lstStyle/>
                    <a:p>
                      <a:r>
                        <a:rPr lang="en-IN" sz="2000" dirty="0"/>
                        <a:t>Examples</a:t>
                      </a:r>
                    </a:p>
                  </a:txBody>
                  <a:tcPr/>
                </a:tc>
                <a:extLst>
                  <a:ext uri="{0D108BD9-81ED-4DB2-BD59-A6C34878D82A}">
                    <a16:rowId xmlns:a16="http://schemas.microsoft.com/office/drawing/2014/main" val="939060099"/>
                  </a:ext>
                </a:extLst>
              </a:tr>
              <a:tr h="370840">
                <a:tc>
                  <a:txBody>
                    <a:bodyPr/>
                    <a:lstStyle/>
                    <a:p>
                      <a:r>
                        <a:rPr lang="en-US" sz="2000" dirty="0"/>
                        <a:t>How to </a:t>
                      </a:r>
                      <a:r>
                        <a:rPr lang="en-US" sz="2000" b="1" dirty="0"/>
                        <a:t>plan, track, and report </a:t>
                      </a:r>
                      <a:r>
                        <a:rPr lang="en-US" sz="2000" dirty="0"/>
                        <a:t>requirements activities</a:t>
                      </a:r>
                      <a:endParaRPr lang="en-IN" sz="2000" dirty="0"/>
                    </a:p>
                  </a:txBody>
                  <a:tcPr/>
                </a:tc>
                <a:tc>
                  <a:txBody>
                    <a:bodyPr/>
                    <a:lstStyle/>
                    <a:p>
                      <a:r>
                        <a:rPr lang="en-IN" sz="2000" b="1" dirty="0"/>
                        <a:t>Plan</a:t>
                      </a:r>
                      <a:r>
                        <a:rPr lang="en-IN" sz="2000" dirty="0"/>
                        <a:t>: </a:t>
                      </a:r>
                      <a:r>
                        <a:rPr lang="en-IN" sz="2000" kern="1200" dirty="0">
                          <a:solidFill>
                            <a:schemeClr val="dk1"/>
                          </a:solidFill>
                          <a:effectLst/>
                          <a:latin typeface="+mn-lt"/>
                          <a:ea typeface="+mn-ea"/>
                          <a:cs typeface="+mn-cs"/>
                        </a:rPr>
                        <a:t>User registration, product </a:t>
                      </a:r>
                      <a:r>
                        <a:rPr lang="en-IN" sz="2000" kern="1200" dirty="0" err="1">
                          <a:solidFill>
                            <a:schemeClr val="dk1"/>
                          </a:solidFill>
                          <a:effectLst/>
                          <a:latin typeface="+mn-lt"/>
                          <a:ea typeface="+mn-ea"/>
                          <a:cs typeface="+mn-cs"/>
                        </a:rPr>
                        <a:t>catalog</a:t>
                      </a:r>
                      <a:r>
                        <a:rPr lang="en-IN" sz="2000" kern="1200" dirty="0">
                          <a:solidFill>
                            <a:schemeClr val="dk1"/>
                          </a:solidFill>
                          <a:effectLst/>
                          <a:latin typeface="+mn-lt"/>
                          <a:ea typeface="+mn-ea"/>
                          <a:cs typeface="+mn-cs"/>
                        </a:rPr>
                        <a:t>, shopping cart, checkout process, and order tracking</a:t>
                      </a:r>
                      <a:endParaRPr lang="en-IN" sz="2000" dirty="0"/>
                    </a:p>
                    <a:p>
                      <a:r>
                        <a:rPr lang="en-IN" sz="2000" b="1" dirty="0"/>
                        <a:t>Track</a:t>
                      </a:r>
                      <a:r>
                        <a:rPr lang="en-IN" sz="2000" dirty="0"/>
                        <a:t>: </a:t>
                      </a:r>
                      <a:r>
                        <a:rPr lang="en-IN" sz="2000" kern="1200" dirty="0">
                          <a:solidFill>
                            <a:schemeClr val="dk1"/>
                          </a:solidFill>
                          <a:effectLst/>
                          <a:latin typeface="+mn-lt"/>
                          <a:ea typeface="+mn-ea"/>
                          <a:cs typeface="+mn-cs"/>
                        </a:rPr>
                        <a:t>Use JIRA to track the progress of each requirement through its lifecycle.</a:t>
                      </a:r>
                      <a:endParaRPr lang="en-IN" sz="2000" dirty="0"/>
                    </a:p>
                    <a:p>
                      <a:r>
                        <a:rPr lang="en-IN" sz="2000" b="1" dirty="0"/>
                        <a:t>Report</a:t>
                      </a:r>
                      <a:r>
                        <a:rPr lang="en-IN" sz="2000" dirty="0"/>
                        <a:t>: </a:t>
                      </a:r>
                      <a:r>
                        <a:rPr lang="en-IN" sz="2000" kern="1200" dirty="0">
                          <a:solidFill>
                            <a:schemeClr val="dk1"/>
                          </a:solidFill>
                          <a:effectLst/>
                          <a:latin typeface="+mn-lt"/>
                          <a:ea typeface="+mn-ea"/>
                          <a:cs typeface="+mn-cs"/>
                        </a:rPr>
                        <a:t>Use JIRA to generate reports on the status of requirements, such as completed, in-progress, or pending.</a:t>
                      </a:r>
                      <a:endParaRPr lang="en-IN" sz="2000" dirty="0"/>
                    </a:p>
                  </a:txBody>
                  <a:tcPr/>
                </a:tc>
                <a:extLst>
                  <a:ext uri="{0D108BD9-81ED-4DB2-BD59-A6C34878D82A}">
                    <a16:rowId xmlns:a16="http://schemas.microsoft.com/office/drawing/2014/main" val="1844275455"/>
                  </a:ext>
                </a:extLst>
              </a:tr>
              <a:tr h="370840">
                <a:tc>
                  <a:txBody>
                    <a:bodyPr/>
                    <a:lstStyle/>
                    <a:p>
                      <a:r>
                        <a:rPr lang="en-US" sz="2000" dirty="0"/>
                        <a:t>How to </a:t>
                      </a:r>
                      <a:r>
                        <a:rPr lang="en-US" sz="2000" b="1" dirty="0"/>
                        <a:t>perform configuration management </a:t>
                      </a:r>
                      <a:r>
                        <a:rPr lang="en-US" sz="2000" dirty="0"/>
                        <a:t>activities</a:t>
                      </a:r>
                      <a:endParaRPr lang="en-IN" sz="2000" dirty="0"/>
                    </a:p>
                  </a:txBody>
                  <a:tcPr/>
                </a:tc>
                <a:tc>
                  <a:txBody>
                    <a:bodyPr/>
                    <a:lstStyle/>
                    <a:p>
                      <a:r>
                        <a:rPr lang="en-IN" sz="2000" b="1" dirty="0"/>
                        <a:t>Version control</a:t>
                      </a:r>
                      <a:r>
                        <a:rPr lang="en-IN" sz="2000" dirty="0"/>
                        <a:t>, </a:t>
                      </a:r>
                      <a:r>
                        <a:rPr lang="en-IN" sz="2000" kern="1200" dirty="0">
                          <a:solidFill>
                            <a:schemeClr val="dk1"/>
                          </a:solidFill>
                          <a:effectLst/>
                          <a:latin typeface="+mn-lt"/>
                          <a:ea typeface="+mn-ea"/>
                          <a:cs typeface="+mn-cs"/>
                        </a:rPr>
                        <a:t>Use </a:t>
                      </a:r>
                      <a:r>
                        <a:rPr lang="en-IN" sz="2000" b="1" kern="1200" dirty="0">
                          <a:solidFill>
                            <a:schemeClr val="dk1"/>
                          </a:solidFill>
                          <a:effectLst/>
                          <a:latin typeface="+mn-lt"/>
                          <a:ea typeface="+mn-ea"/>
                          <a:cs typeface="+mn-cs"/>
                        </a:rPr>
                        <a:t>JIRA </a:t>
                      </a:r>
                      <a:r>
                        <a:rPr lang="en-IN" sz="2000" kern="1200" dirty="0">
                          <a:solidFill>
                            <a:schemeClr val="dk1"/>
                          </a:solidFill>
                          <a:effectLst/>
                          <a:latin typeface="+mn-lt"/>
                          <a:ea typeface="+mn-ea"/>
                          <a:cs typeface="+mn-cs"/>
                        </a:rPr>
                        <a:t>for tracking </a:t>
                      </a:r>
                      <a:r>
                        <a:rPr lang="en-IN" sz="2000" b="1" kern="1200" dirty="0">
                          <a:solidFill>
                            <a:schemeClr val="dk1"/>
                          </a:solidFill>
                          <a:effectLst/>
                          <a:latin typeface="+mn-lt"/>
                          <a:ea typeface="+mn-ea"/>
                          <a:cs typeface="+mn-cs"/>
                        </a:rPr>
                        <a:t>change requests</a:t>
                      </a:r>
                      <a:r>
                        <a:rPr lang="en-IN" sz="2000" kern="1200" dirty="0">
                          <a:solidFill>
                            <a:schemeClr val="dk1"/>
                          </a:solidFill>
                          <a:effectLst/>
                          <a:latin typeface="+mn-lt"/>
                          <a:ea typeface="+mn-ea"/>
                          <a:cs typeface="+mn-cs"/>
                        </a:rPr>
                        <a:t>, </a:t>
                      </a:r>
                      <a:r>
                        <a:rPr lang="en-IN" sz="2000" b="1" kern="1200" dirty="0">
                          <a:solidFill>
                            <a:schemeClr val="dk1"/>
                          </a:solidFill>
                          <a:effectLst/>
                          <a:latin typeface="+mn-lt"/>
                          <a:ea typeface="+mn-ea"/>
                          <a:cs typeface="+mn-cs"/>
                        </a:rPr>
                        <a:t>Jenkins </a:t>
                      </a:r>
                      <a:r>
                        <a:rPr lang="en-IN" sz="2000" kern="1200" dirty="0">
                          <a:solidFill>
                            <a:schemeClr val="dk1"/>
                          </a:solidFill>
                          <a:effectLst/>
                          <a:latin typeface="+mn-lt"/>
                          <a:ea typeface="+mn-ea"/>
                          <a:cs typeface="+mn-cs"/>
                        </a:rPr>
                        <a:t>for automated </a:t>
                      </a:r>
                      <a:r>
                        <a:rPr lang="en-IN" sz="2000" b="1" kern="1200" dirty="0">
                          <a:solidFill>
                            <a:schemeClr val="dk1"/>
                          </a:solidFill>
                          <a:effectLst/>
                          <a:latin typeface="+mn-lt"/>
                          <a:ea typeface="+mn-ea"/>
                          <a:cs typeface="+mn-cs"/>
                        </a:rPr>
                        <a:t>builds </a:t>
                      </a:r>
                      <a:r>
                        <a:rPr lang="en-IN" sz="2000" kern="1200" dirty="0">
                          <a:solidFill>
                            <a:schemeClr val="dk1"/>
                          </a:solidFill>
                          <a:effectLst/>
                          <a:latin typeface="+mn-lt"/>
                          <a:ea typeface="+mn-ea"/>
                          <a:cs typeface="+mn-cs"/>
                        </a:rPr>
                        <a:t>and </a:t>
                      </a:r>
                      <a:r>
                        <a:rPr lang="en-IN" sz="2000" b="1" kern="1200" dirty="0">
                          <a:solidFill>
                            <a:schemeClr val="dk1"/>
                          </a:solidFill>
                          <a:effectLst/>
                          <a:latin typeface="+mn-lt"/>
                          <a:ea typeface="+mn-ea"/>
                          <a:cs typeface="+mn-cs"/>
                        </a:rPr>
                        <a:t>deployment</a:t>
                      </a:r>
                      <a:r>
                        <a:rPr lang="en-IN" sz="2000" kern="1200" dirty="0">
                          <a:solidFill>
                            <a:schemeClr val="dk1"/>
                          </a:solidFill>
                          <a:effectLst/>
                          <a:latin typeface="+mn-lt"/>
                          <a:ea typeface="+mn-ea"/>
                          <a:cs typeface="+mn-cs"/>
                        </a:rPr>
                        <a:t>, audit the configurations to ensure that all changes are documented</a:t>
                      </a:r>
                      <a:endParaRPr lang="en-IN" sz="2000" dirty="0"/>
                    </a:p>
                  </a:txBody>
                  <a:tcPr/>
                </a:tc>
                <a:extLst>
                  <a:ext uri="{0D108BD9-81ED-4DB2-BD59-A6C34878D82A}">
                    <a16:rowId xmlns:a16="http://schemas.microsoft.com/office/drawing/2014/main" val="1433077057"/>
                  </a:ext>
                </a:extLst>
              </a:tr>
              <a:tr h="370840">
                <a:tc>
                  <a:txBody>
                    <a:bodyPr/>
                    <a:lstStyle/>
                    <a:p>
                      <a:r>
                        <a:rPr lang="en-US" sz="2000" dirty="0"/>
                        <a:t>How to </a:t>
                      </a:r>
                      <a:r>
                        <a:rPr lang="en-US" sz="2000" b="1" dirty="0"/>
                        <a:t>prioritize requirements</a:t>
                      </a:r>
                      <a:endParaRPr lang="en-IN" sz="2000" dirty="0"/>
                    </a:p>
                  </a:txBody>
                  <a:tcPr/>
                </a:tc>
                <a:tc>
                  <a:txBody>
                    <a:bodyPr/>
                    <a:lstStyle/>
                    <a:p>
                      <a:r>
                        <a:rPr lang="en-IN" sz="2000" kern="1200" dirty="0">
                          <a:solidFill>
                            <a:schemeClr val="dk1"/>
                          </a:solidFill>
                          <a:effectLst/>
                          <a:latin typeface="+mn-lt"/>
                          <a:ea typeface="+mn-ea"/>
                          <a:cs typeface="+mn-cs"/>
                        </a:rPr>
                        <a:t>Use tools like </a:t>
                      </a:r>
                      <a:r>
                        <a:rPr lang="en-IN" sz="2000" b="1" kern="1200" dirty="0">
                          <a:solidFill>
                            <a:schemeClr val="dk1"/>
                          </a:solidFill>
                          <a:effectLst/>
                          <a:latin typeface="+mn-lt"/>
                          <a:ea typeface="+mn-ea"/>
                          <a:cs typeface="+mn-cs"/>
                        </a:rPr>
                        <a:t>JIRA </a:t>
                      </a:r>
                      <a:r>
                        <a:rPr lang="en-IN" sz="2000" kern="1200" dirty="0">
                          <a:solidFill>
                            <a:schemeClr val="dk1"/>
                          </a:solidFill>
                          <a:effectLst/>
                          <a:latin typeface="+mn-lt"/>
                          <a:ea typeface="+mn-ea"/>
                          <a:cs typeface="+mn-cs"/>
                        </a:rPr>
                        <a:t>to </a:t>
                      </a:r>
                      <a:r>
                        <a:rPr lang="en-IN" sz="2000" b="1" kern="1200" dirty="0">
                          <a:solidFill>
                            <a:schemeClr val="dk1"/>
                          </a:solidFill>
                          <a:effectLst/>
                          <a:latin typeface="+mn-lt"/>
                          <a:ea typeface="+mn-ea"/>
                          <a:cs typeface="+mn-cs"/>
                        </a:rPr>
                        <a:t>reflect </a:t>
                      </a:r>
                      <a:r>
                        <a:rPr lang="en-IN" sz="2000" kern="1200" dirty="0">
                          <a:solidFill>
                            <a:schemeClr val="dk1"/>
                          </a:solidFill>
                          <a:effectLst/>
                          <a:latin typeface="+mn-lt"/>
                          <a:ea typeface="+mn-ea"/>
                          <a:cs typeface="+mn-cs"/>
                        </a:rPr>
                        <a:t>the </a:t>
                      </a:r>
                      <a:r>
                        <a:rPr lang="en-IN" sz="2000" b="1" kern="1200" dirty="0">
                          <a:solidFill>
                            <a:schemeClr val="dk1"/>
                          </a:solidFill>
                          <a:effectLst/>
                          <a:latin typeface="+mn-lt"/>
                          <a:ea typeface="+mn-ea"/>
                          <a:cs typeface="+mn-cs"/>
                        </a:rPr>
                        <a:t>prioritization </a:t>
                      </a:r>
                      <a:r>
                        <a:rPr lang="en-IN" sz="2000" kern="1200" dirty="0">
                          <a:solidFill>
                            <a:schemeClr val="dk1"/>
                          </a:solidFill>
                          <a:effectLst/>
                          <a:latin typeface="+mn-lt"/>
                          <a:ea typeface="+mn-ea"/>
                          <a:cs typeface="+mn-cs"/>
                        </a:rPr>
                        <a:t>in the backlog</a:t>
                      </a:r>
                      <a:endParaRPr lang="en-IN" sz="2000" dirty="0"/>
                    </a:p>
                  </a:txBody>
                  <a:tcPr/>
                </a:tc>
                <a:extLst>
                  <a:ext uri="{0D108BD9-81ED-4DB2-BD59-A6C34878D82A}">
                    <a16:rowId xmlns:a16="http://schemas.microsoft.com/office/drawing/2014/main" val="3196136776"/>
                  </a:ext>
                </a:extLst>
              </a:tr>
            </a:tbl>
          </a:graphicData>
        </a:graphic>
      </p:graphicFrame>
    </p:spTree>
    <p:extLst>
      <p:ext uri="{BB962C8B-B14F-4D97-AF65-F5344CB8AC3E}">
        <p14:creationId xmlns:p14="http://schemas.microsoft.com/office/powerpoint/2010/main" val="211246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E231-E397-08E5-92EB-0005A5B47C24}"/>
              </a:ext>
            </a:extLst>
          </p:cNvPr>
          <p:cNvSpPr>
            <a:spLocks noGrp="1"/>
          </p:cNvSpPr>
          <p:nvPr>
            <p:ph type="title"/>
          </p:nvPr>
        </p:nvSpPr>
        <p:spPr/>
        <p:txBody>
          <a:bodyPr/>
          <a:lstStyle/>
          <a:p>
            <a:r>
              <a:rPr lang="en-US" dirty="0"/>
              <a:t>Requirements Management Plan</a:t>
            </a:r>
            <a:endParaRPr lang="en-IN" dirty="0"/>
          </a:p>
        </p:txBody>
      </p:sp>
      <p:graphicFrame>
        <p:nvGraphicFramePr>
          <p:cNvPr id="5" name="Table 4">
            <a:extLst>
              <a:ext uri="{FF2B5EF4-FFF2-40B4-BE49-F238E27FC236}">
                <a16:creationId xmlns:a16="http://schemas.microsoft.com/office/drawing/2014/main" id="{B90AB3C0-F9D6-B28C-CE53-307626D505FD}"/>
              </a:ext>
            </a:extLst>
          </p:cNvPr>
          <p:cNvGraphicFramePr>
            <a:graphicFrameLocks noGrp="1"/>
          </p:cNvGraphicFramePr>
          <p:nvPr>
            <p:extLst>
              <p:ext uri="{D42A27DB-BD31-4B8C-83A1-F6EECF244321}">
                <p14:modId xmlns:p14="http://schemas.microsoft.com/office/powerpoint/2010/main" val="1067915228"/>
              </p:ext>
            </p:extLst>
          </p:nvPr>
        </p:nvGraphicFramePr>
        <p:xfrm>
          <a:off x="272033" y="880135"/>
          <a:ext cx="11647934" cy="1798320"/>
        </p:xfrm>
        <a:graphic>
          <a:graphicData uri="http://schemas.openxmlformats.org/drawingml/2006/table">
            <a:tbl>
              <a:tblPr firstRow="1" bandRow="1">
                <a:tableStyleId>{5C22544A-7EE6-4342-B048-85BDC9FD1C3A}</a:tableStyleId>
              </a:tblPr>
              <a:tblGrid>
                <a:gridCol w="5063682">
                  <a:extLst>
                    <a:ext uri="{9D8B030D-6E8A-4147-A177-3AD203B41FA5}">
                      <a16:colId xmlns:a16="http://schemas.microsoft.com/office/drawing/2014/main" val="4203744768"/>
                    </a:ext>
                  </a:extLst>
                </a:gridCol>
                <a:gridCol w="6584252">
                  <a:extLst>
                    <a:ext uri="{9D8B030D-6E8A-4147-A177-3AD203B41FA5}">
                      <a16:colId xmlns:a16="http://schemas.microsoft.com/office/drawing/2014/main" val="3869587150"/>
                    </a:ext>
                  </a:extLst>
                </a:gridCol>
              </a:tblGrid>
              <a:tr h="370840">
                <a:tc>
                  <a:txBody>
                    <a:bodyPr/>
                    <a:lstStyle/>
                    <a:p>
                      <a:r>
                        <a:rPr lang="en-IN" sz="2000" dirty="0"/>
                        <a:t>Information</a:t>
                      </a:r>
                    </a:p>
                  </a:txBody>
                  <a:tcPr/>
                </a:tc>
                <a:tc>
                  <a:txBody>
                    <a:bodyPr/>
                    <a:lstStyle/>
                    <a:p>
                      <a:r>
                        <a:rPr lang="en-IN" sz="2000" dirty="0"/>
                        <a:t>Examples</a:t>
                      </a:r>
                    </a:p>
                  </a:txBody>
                  <a:tcPr/>
                </a:tc>
                <a:extLst>
                  <a:ext uri="{0D108BD9-81ED-4DB2-BD59-A6C34878D82A}">
                    <a16:rowId xmlns:a16="http://schemas.microsoft.com/office/drawing/2014/main" val="939060099"/>
                  </a:ext>
                </a:extLst>
              </a:tr>
              <a:tr h="370840">
                <a:tc>
                  <a:txBody>
                    <a:bodyPr/>
                    <a:lstStyle/>
                    <a:p>
                      <a:r>
                        <a:rPr lang="en-US" sz="2000" dirty="0"/>
                        <a:t>How to </a:t>
                      </a:r>
                      <a:r>
                        <a:rPr lang="en-US" sz="2000" b="1" dirty="0"/>
                        <a:t>use product metrics</a:t>
                      </a:r>
                      <a:endParaRPr lang="en-IN" sz="2000" dirty="0"/>
                    </a:p>
                  </a:txBody>
                  <a:tcPr/>
                </a:tc>
                <a:tc>
                  <a:txBody>
                    <a:bodyPr/>
                    <a:lstStyle/>
                    <a:p>
                      <a:r>
                        <a:rPr lang="en-IN" sz="2000" kern="1200" dirty="0">
                          <a:solidFill>
                            <a:schemeClr val="dk1"/>
                          </a:solidFill>
                          <a:effectLst/>
                          <a:latin typeface="+mn-lt"/>
                          <a:ea typeface="+mn-ea"/>
                          <a:cs typeface="+mn-cs"/>
                        </a:rPr>
                        <a:t>Use tools like </a:t>
                      </a:r>
                      <a:r>
                        <a:rPr lang="en-IN" sz="2000" b="1" kern="1200" dirty="0">
                          <a:solidFill>
                            <a:schemeClr val="dk1"/>
                          </a:solidFill>
                          <a:effectLst/>
                          <a:latin typeface="+mn-lt"/>
                          <a:ea typeface="+mn-ea"/>
                          <a:cs typeface="+mn-cs"/>
                        </a:rPr>
                        <a:t>Google Analytics</a:t>
                      </a:r>
                      <a:r>
                        <a:rPr lang="en-IN" sz="2000" kern="1200" dirty="0">
                          <a:solidFill>
                            <a:schemeClr val="dk1"/>
                          </a:solidFill>
                          <a:effectLst/>
                          <a:latin typeface="+mn-lt"/>
                          <a:ea typeface="+mn-ea"/>
                          <a:cs typeface="+mn-cs"/>
                        </a:rPr>
                        <a:t>, </a:t>
                      </a:r>
                      <a:r>
                        <a:rPr lang="en-IN" sz="2000" b="1" kern="1200" dirty="0">
                          <a:solidFill>
                            <a:schemeClr val="dk1"/>
                          </a:solidFill>
                          <a:effectLst/>
                          <a:latin typeface="+mn-lt"/>
                          <a:ea typeface="+mn-ea"/>
                          <a:cs typeface="+mn-cs"/>
                        </a:rPr>
                        <a:t>New Relic</a:t>
                      </a:r>
                      <a:r>
                        <a:rPr lang="en-IN" sz="2000" kern="1200" dirty="0">
                          <a:solidFill>
                            <a:schemeClr val="dk1"/>
                          </a:solidFill>
                          <a:effectLst/>
                          <a:latin typeface="+mn-lt"/>
                          <a:ea typeface="+mn-ea"/>
                          <a:cs typeface="+mn-cs"/>
                        </a:rPr>
                        <a:t>, and </a:t>
                      </a:r>
                      <a:r>
                        <a:rPr lang="en-IN" sz="2000" b="1" kern="1200" dirty="0">
                          <a:solidFill>
                            <a:schemeClr val="dk1"/>
                          </a:solidFill>
                          <a:effectLst/>
                          <a:latin typeface="+mn-lt"/>
                          <a:ea typeface="+mn-ea"/>
                          <a:cs typeface="+mn-cs"/>
                        </a:rPr>
                        <a:t>Splunk </a:t>
                      </a:r>
                      <a:r>
                        <a:rPr lang="en-IN" sz="2000" kern="1200" dirty="0">
                          <a:solidFill>
                            <a:schemeClr val="dk1"/>
                          </a:solidFill>
                          <a:effectLst/>
                          <a:latin typeface="+mn-lt"/>
                          <a:ea typeface="+mn-ea"/>
                          <a:cs typeface="+mn-cs"/>
                        </a:rPr>
                        <a:t>to </a:t>
                      </a:r>
                      <a:r>
                        <a:rPr lang="en-IN" sz="2000" b="1" kern="1200" dirty="0">
                          <a:solidFill>
                            <a:schemeClr val="dk1"/>
                          </a:solidFill>
                          <a:effectLst/>
                          <a:latin typeface="+mn-lt"/>
                          <a:ea typeface="+mn-ea"/>
                          <a:cs typeface="+mn-cs"/>
                        </a:rPr>
                        <a:t>collect </a:t>
                      </a:r>
                      <a:r>
                        <a:rPr lang="en-IN" sz="2000" kern="1200" dirty="0">
                          <a:solidFill>
                            <a:schemeClr val="dk1"/>
                          </a:solidFill>
                          <a:effectLst/>
                          <a:latin typeface="+mn-lt"/>
                          <a:ea typeface="+mn-ea"/>
                          <a:cs typeface="+mn-cs"/>
                        </a:rPr>
                        <a:t>and </a:t>
                      </a:r>
                      <a:r>
                        <a:rPr lang="en-IN" sz="2000" b="1" kern="1200" dirty="0">
                          <a:solidFill>
                            <a:schemeClr val="dk1"/>
                          </a:solidFill>
                          <a:effectLst/>
                          <a:latin typeface="+mn-lt"/>
                          <a:ea typeface="+mn-ea"/>
                          <a:cs typeface="+mn-cs"/>
                        </a:rPr>
                        <a:t>monitor metrics</a:t>
                      </a:r>
                      <a:endParaRPr lang="en-IN" sz="2000" b="1" dirty="0"/>
                    </a:p>
                  </a:txBody>
                  <a:tcPr/>
                </a:tc>
                <a:extLst>
                  <a:ext uri="{0D108BD9-81ED-4DB2-BD59-A6C34878D82A}">
                    <a16:rowId xmlns:a16="http://schemas.microsoft.com/office/drawing/2014/main" val="1264352299"/>
                  </a:ext>
                </a:extLst>
              </a:tr>
              <a:tr h="370840">
                <a:tc>
                  <a:txBody>
                    <a:bodyPr/>
                    <a:lstStyle/>
                    <a:p>
                      <a:r>
                        <a:rPr lang="en-US" sz="2000" dirty="0"/>
                        <a:t>How to </a:t>
                      </a:r>
                      <a:r>
                        <a:rPr lang="en-US" sz="2000" b="1" dirty="0"/>
                        <a:t>trace and capture attributes </a:t>
                      </a:r>
                      <a:r>
                        <a:rPr lang="en-US" sz="2000" dirty="0"/>
                        <a:t>of requirements</a:t>
                      </a:r>
                      <a:endParaRPr lang="en-IN" sz="2000" dirty="0"/>
                    </a:p>
                  </a:txBody>
                  <a:tcPr/>
                </a:tc>
                <a:tc>
                  <a:txBody>
                    <a:bodyPr/>
                    <a:lstStyle/>
                    <a:p>
                      <a:r>
                        <a:rPr lang="en-IN" sz="2000" kern="1200" dirty="0">
                          <a:solidFill>
                            <a:schemeClr val="dk1"/>
                          </a:solidFill>
                          <a:effectLst/>
                          <a:latin typeface="+mn-lt"/>
                          <a:ea typeface="+mn-ea"/>
                          <a:cs typeface="+mn-cs"/>
                        </a:rPr>
                        <a:t>Use tools like </a:t>
                      </a:r>
                      <a:r>
                        <a:rPr lang="en-IN" sz="2000" b="1" kern="1200" dirty="0">
                          <a:solidFill>
                            <a:schemeClr val="dk1"/>
                          </a:solidFill>
                          <a:effectLst/>
                          <a:latin typeface="+mn-lt"/>
                          <a:ea typeface="+mn-ea"/>
                          <a:cs typeface="+mn-cs"/>
                        </a:rPr>
                        <a:t>JIRA</a:t>
                      </a:r>
                      <a:r>
                        <a:rPr lang="en-IN" sz="2000" kern="1200" dirty="0">
                          <a:solidFill>
                            <a:schemeClr val="dk1"/>
                          </a:solidFill>
                          <a:effectLst/>
                          <a:latin typeface="+mn-lt"/>
                          <a:ea typeface="+mn-ea"/>
                          <a:cs typeface="+mn-cs"/>
                        </a:rPr>
                        <a:t>, or </a:t>
                      </a:r>
                      <a:r>
                        <a:rPr lang="en-IN" sz="2000" b="1" kern="1200" dirty="0">
                          <a:solidFill>
                            <a:schemeClr val="dk1"/>
                          </a:solidFill>
                          <a:effectLst/>
                          <a:latin typeface="+mn-lt"/>
                          <a:ea typeface="+mn-ea"/>
                          <a:cs typeface="+mn-cs"/>
                        </a:rPr>
                        <a:t>Confluence </a:t>
                      </a:r>
                      <a:r>
                        <a:rPr lang="en-IN" sz="2000" kern="1200" dirty="0">
                          <a:solidFill>
                            <a:schemeClr val="dk1"/>
                          </a:solidFill>
                          <a:effectLst/>
                          <a:latin typeface="+mn-lt"/>
                          <a:ea typeface="+mn-ea"/>
                          <a:cs typeface="+mn-cs"/>
                        </a:rPr>
                        <a:t>to </a:t>
                      </a:r>
                      <a:r>
                        <a:rPr lang="en-IN" sz="2000" b="1" kern="1200" dirty="0">
                          <a:solidFill>
                            <a:schemeClr val="dk1"/>
                          </a:solidFill>
                          <a:effectLst/>
                          <a:latin typeface="+mn-lt"/>
                          <a:ea typeface="+mn-ea"/>
                          <a:cs typeface="+mn-cs"/>
                        </a:rPr>
                        <a:t>maintain traceability </a:t>
                      </a:r>
                      <a:r>
                        <a:rPr lang="en-IN" sz="2000" kern="1200" dirty="0">
                          <a:solidFill>
                            <a:schemeClr val="dk1"/>
                          </a:solidFill>
                          <a:effectLst/>
                          <a:latin typeface="+mn-lt"/>
                          <a:ea typeface="+mn-ea"/>
                          <a:cs typeface="+mn-cs"/>
                        </a:rPr>
                        <a:t>and </a:t>
                      </a:r>
                      <a:r>
                        <a:rPr lang="en-IN" sz="2000" b="1" kern="1200" dirty="0">
                          <a:solidFill>
                            <a:schemeClr val="dk1"/>
                          </a:solidFill>
                          <a:effectLst/>
                          <a:latin typeface="+mn-lt"/>
                          <a:ea typeface="+mn-ea"/>
                          <a:cs typeface="+mn-cs"/>
                        </a:rPr>
                        <a:t>capture attributes</a:t>
                      </a:r>
                      <a:endParaRPr lang="en-IN" sz="2000" b="1" dirty="0"/>
                    </a:p>
                  </a:txBody>
                  <a:tcPr/>
                </a:tc>
                <a:extLst>
                  <a:ext uri="{0D108BD9-81ED-4DB2-BD59-A6C34878D82A}">
                    <a16:rowId xmlns:a16="http://schemas.microsoft.com/office/drawing/2014/main" val="3330085895"/>
                  </a:ext>
                </a:extLst>
              </a:tr>
            </a:tbl>
          </a:graphicData>
        </a:graphic>
      </p:graphicFrame>
    </p:spTree>
    <p:extLst>
      <p:ext uri="{BB962C8B-B14F-4D97-AF65-F5344CB8AC3E}">
        <p14:creationId xmlns:p14="http://schemas.microsoft.com/office/powerpoint/2010/main" val="351265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Collecting Requirements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3331656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DA4002-6578-3EB3-13CA-FD03DAEB7F37}"/>
              </a:ext>
            </a:extLst>
          </p:cNvPr>
          <p:cNvSpPr txBox="1"/>
          <p:nvPr/>
        </p:nvSpPr>
        <p:spPr>
          <a:xfrm>
            <a:off x="1458961" y="731706"/>
            <a:ext cx="10204503" cy="4893647"/>
          </a:xfrm>
          <a:prstGeom prst="rect">
            <a:avLst/>
          </a:prstGeom>
          <a:noFill/>
        </p:spPr>
        <p:txBody>
          <a:bodyPr wrap="square" rtlCol="0">
            <a:spAutoFit/>
          </a:bodyPr>
          <a:lstStyle/>
          <a:p>
            <a:r>
              <a:rPr lang="en-US" sz="2400" b="1" dirty="0"/>
              <a:t>Outline</a:t>
            </a:r>
          </a:p>
          <a:p>
            <a:pPr marL="342900" indent="-342900">
              <a:buFont typeface="Arial" panose="020B0604020202020204" pitchFamily="34" charset="0"/>
              <a:buChar char="•"/>
            </a:pPr>
            <a:r>
              <a:rPr lang="en-US" sz="2400" dirty="0">
                <a:solidFill>
                  <a:schemeClr val="bg1">
                    <a:lumMod val="50000"/>
                  </a:schemeClr>
                </a:solidFill>
                <a:hlinkClick r:id="rId2" action="ppaction://hlinksldjump"/>
              </a:rPr>
              <a:t>Some Facts and Figures</a:t>
            </a:r>
            <a:endParaRPr lang="en-US" sz="2400" dirty="0">
              <a:solidFill>
                <a:schemeClr val="bg1">
                  <a:lumMod val="50000"/>
                </a:schemeClr>
              </a:solidFill>
              <a:hlinkClick r:id="rId3" action="ppaction://hlinksldjump"/>
            </a:endParaRPr>
          </a:p>
          <a:p>
            <a:pPr marL="342900" indent="-342900">
              <a:buFont typeface="Arial" panose="020B0604020202020204" pitchFamily="34" charset="0"/>
              <a:buChar char="•"/>
            </a:pPr>
            <a:r>
              <a:rPr lang="en-US" sz="2400" dirty="0">
                <a:solidFill>
                  <a:schemeClr val="bg1">
                    <a:lumMod val="50000"/>
                  </a:schemeClr>
                </a:solidFill>
                <a:hlinkClick r:id="rId3" action="ppaction://hlinksldjump"/>
              </a:rPr>
              <a:t>Key Terms</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4" action="ppaction://hlinksldjump"/>
              </a:rPr>
              <a:t>Planning Scope Management</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5" action="ppaction://hlinksldjump"/>
              </a:rPr>
              <a:t>Collecting Requirements</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6" action="ppaction://hlinksldjump"/>
              </a:rPr>
              <a:t>Creating the Breakdown Structure</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7" action="ppaction://hlinksldjump"/>
              </a:rPr>
              <a:t>Validating and Controlling Scope</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8" action="ppaction://hlinksldjump"/>
              </a:rPr>
              <a:t>Planning Schedule Management</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9" action="ppaction://hlinksldjump"/>
              </a:rPr>
              <a:t>Sequencing Activities</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10" action="ppaction://hlinksldjump"/>
              </a:rPr>
              <a:t>Estimating Activity Resources and Duration</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11" action="ppaction://hlinksldjump"/>
              </a:rPr>
              <a:t>Developing the Schedule using tools like Gantt Charts, PERT, Agile Management</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12" action="ppaction://hlinksldjump"/>
              </a:rPr>
              <a:t>Controlling Schedule</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13" action="ppaction://hlinksldjump"/>
              </a:rPr>
              <a:t>Quiz</a:t>
            </a:r>
            <a:endParaRPr lang="en-US" sz="2400" dirty="0">
              <a:solidFill>
                <a:schemeClr val="bg1">
                  <a:lumMod val="50000"/>
                </a:schemeClr>
              </a:solidFill>
            </a:endParaRPr>
          </a:p>
        </p:txBody>
      </p:sp>
    </p:spTree>
    <p:extLst>
      <p:ext uri="{BB962C8B-B14F-4D97-AF65-F5344CB8AC3E}">
        <p14:creationId xmlns:p14="http://schemas.microsoft.com/office/powerpoint/2010/main" val="244456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500"/>
                                        <p:tgtEl>
                                          <p:spTgt spid="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fade">
                                      <p:cBhvr>
                                        <p:cTn id="33" dur="500"/>
                                        <p:tgtEl>
                                          <p:spTgt spid="2">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fade">
                                      <p:cBhvr>
                                        <p:cTn id="38" dur="500"/>
                                        <p:tgtEl>
                                          <p:spTgt spid="2">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Effect transition="in" filter="fade">
                                      <p:cBhvr>
                                        <p:cTn id="43" dur="500"/>
                                        <p:tgtEl>
                                          <p:spTgt spid="2">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8" end="8"/>
                                            </p:txEl>
                                          </p:spTgt>
                                        </p:tgtEl>
                                        <p:attrNameLst>
                                          <p:attrName>style.visibility</p:attrName>
                                        </p:attrNameLst>
                                      </p:cBhvr>
                                      <p:to>
                                        <p:strVal val="visible"/>
                                      </p:to>
                                    </p:set>
                                    <p:animEffect transition="in" filter="fade">
                                      <p:cBhvr>
                                        <p:cTn id="48" dur="500"/>
                                        <p:tgtEl>
                                          <p:spTgt spid="2">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animEffect transition="in" filter="fade">
                                      <p:cBhvr>
                                        <p:cTn id="53" dur="500"/>
                                        <p:tgtEl>
                                          <p:spTgt spid="2">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
                                            <p:txEl>
                                              <p:pRg st="10" end="10"/>
                                            </p:txEl>
                                          </p:spTgt>
                                        </p:tgtEl>
                                        <p:attrNameLst>
                                          <p:attrName>style.visibility</p:attrName>
                                        </p:attrNameLst>
                                      </p:cBhvr>
                                      <p:to>
                                        <p:strVal val="visible"/>
                                      </p:to>
                                    </p:set>
                                    <p:animEffect transition="in" filter="fade">
                                      <p:cBhvr>
                                        <p:cTn id="58" dur="500"/>
                                        <p:tgtEl>
                                          <p:spTgt spid="2">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11" end="11"/>
                                            </p:txEl>
                                          </p:spTgt>
                                        </p:tgtEl>
                                        <p:attrNameLst>
                                          <p:attrName>style.visibility</p:attrName>
                                        </p:attrNameLst>
                                      </p:cBhvr>
                                      <p:to>
                                        <p:strVal val="visible"/>
                                      </p:to>
                                    </p:set>
                                    <p:animEffect transition="in" filter="fade">
                                      <p:cBhvr>
                                        <p:cTn id="63" dur="500"/>
                                        <p:tgtEl>
                                          <p:spTgt spid="2">
                                            <p:txEl>
                                              <p:pRg st="11" end="1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
                                            <p:txEl>
                                              <p:pRg st="12" end="12"/>
                                            </p:txEl>
                                          </p:spTgt>
                                        </p:tgtEl>
                                        <p:attrNameLst>
                                          <p:attrName>style.visibility</p:attrName>
                                        </p:attrNameLst>
                                      </p:cBhvr>
                                      <p:to>
                                        <p:strVal val="visible"/>
                                      </p:to>
                                    </p:set>
                                    <p:animEffect transition="in" filter="fade">
                                      <p:cBhvr>
                                        <p:cTn id="68"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5FDFB-623B-4CE8-849A-733C86212485}"/>
              </a:ext>
            </a:extLst>
          </p:cNvPr>
          <p:cNvSpPr>
            <a:spLocks noGrp="1"/>
          </p:cNvSpPr>
          <p:nvPr>
            <p:ph type="title"/>
          </p:nvPr>
        </p:nvSpPr>
        <p:spPr/>
        <p:txBody>
          <a:bodyPr/>
          <a:lstStyle/>
          <a:p>
            <a:r>
              <a:rPr lang="en-IN" dirty="0"/>
              <a:t>Collecting Requirements</a:t>
            </a:r>
          </a:p>
        </p:txBody>
      </p:sp>
      <p:sp>
        <p:nvSpPr>
          <p:cNvPr id="3" name="Content Placeholder 2">
            <a:extLst>
              <a:ext uri="{FF2B5EF4-FFF2-40B4-BE49-F238E27FC236}">
                <a16:creationId xmlns:a16="http://schemas.microsoft.com/office/drawing/2014/main" id="{B9B589A4-9CA5-D143-59E1-8BEA20D27996}"/>
              </a:ext>
            </a:extLst>
          </p:cNvPr>
          <p:cNvSpPr>
            <a:spLocks noGrp="1"/>
          </p:cNvSpPr>
          <p:nvPr>
            <p:ph idx="1"/>
          </p:nvPr>
        </p:nvSpPr>
        <p:spPr/>
        <p:txBody>
          <a:bodyPr/>
          <a:lstStyle/>
          <a:p>
            <a:r>
              <a:rPr lang="en-US" dirty="0"/>
              <a:t>A major </a:t>
            </a:r>
            <a:r>
              <a:rPr lang="en-US" b="1" dirty="0"/>
              <a:t>consequence of</a:t>
            </a:r>
            <a:r>
              <a:rPr lang="en-US" dirty="0"/>
              <a:t> </a:t>
            </a:r>
            <a:r>
              <a:rPr lang="en-US" b="1" dirty="0"/>
              <a:t>not defining requirements well </a:t>
            </a:r>
            <a:r>
              <a:rPr lang="en-US" dirty="0"/>
              <a:t>is </a:t>
            </a:r>
            <a:r>
              <a:rPr lang="en-US" b="1" dirty="0">
                <a:solidFill>
                  <a:schemeClr val="accent6"/>
                </a:solidFill>
              </a:rPr>
              <a:t>rework</a:t>
            </a:r>
            <a:r>
              <a:rPr lang="en-US" dirty="0"/>
              <a:t>, which </a:t>
            </a:r>
            <a:r>
              <a:rPr lang="en-US" dirty="0">
                <a:solidFill>
                  <a:schemeClr val="accent6"/>
                </a:solidFill>
              </a:rPr>
              <a:t>can consume up to half of project costs</a:t>
            </a:r>
            <a:r>
              <a:rPr lang="en-US" dirty="0"/>
              <a:t>. </a:t>
            </a:r>
          </a:p>
          <a:p>
            <a:r>
              <a:rPr lang="en-US" dirty="0"/>
              <a:t>It </a:t>
            </a:r>
            <a:r>
              <a:rPr lang="en-US" b="1" dirty="0"/>
              <a:t>costs </a:t>
            </a:r>
            <a:r>
              <a:rPr lang="en-US" dirty="0"/>
              <a:t>much </a:t>
            </a:r>
            <a:r>
              <a:rPr lang="en-US" b="1" dirty="0"/>
              <a:t>more </a:t>
            </a:r>
            <a:r>
              <a:rPr lang="en-US" dirty="0"/>
              <a:t>(up to 30 times more) to correct a software defect </a:t>
            </a:r>
            <a:r>
              <a:rPr lang="en-US" b="1" dirty="0"/>
              <a:t>in later </a:t>
            </a:r>
            <a:r>
              <a:rPr lang="en-US" dirty="0"/>
              <a:t>development </a:t>
            </a:r>
            <a:r>
              <a:rPr lang="en-US" b="1" dirty="0"/>
              <a:t>phases </a:t>
            </a:r>
            <a:r>
              <a:rPr lang="en-US" dirty="0"/>
              <a:t>than to fix it in the requirements phase. </a:t>
            </a:r>
          </a:p>
          <a:p>
            <a:r>
              <a:rPr lang="en-US" dirty="0"/>
              <a:t>In all types of industries it is important to </a:t>
            </a:r>
            <a:r>
              <a:rPr lang="en-US" b="1" dirty="0"/>
              <a:t>understand requirements </a:t>
            </a:r>
            <a:r>
              <a:rPr lang="en-US" dirty="0"/>
              <a:t>as </a:t>
            </a:r>
            <a:r>
              <a:rPr lang="en-US" b="1" dirty="0"/>
              <a:t>early </a:t>
            </a:r>
            <a:r>
              <a:rPr lang="en-US" dirty="0"/>
              <a:t>as possible. </a:t>
            </a:r>
          </a:p>
          <a:p>
            <a:r>
              <a:rPr lang="en-US" dirty="0">
                <a:solidFill>
                  <a:schemeClr val="tx2"/>
                </a:solidFill>
              </a:rPr>
              <a:t>E.g., if you are designing a house, it is </a:t>
            </a:r>
            <a:r>
              <a:rPr lang="en-US" b="1" dirty="0">
                <a:solidFill>
                  <a:schemeClr val="tx2"/>
                </a:solidFill>
              </a:rPr>
              <a:t>much cheaper to decide</a:t>
            </a:r>
            <a:r>
              <a:rPr lang="en-US" dirty="0">
                <a:solidFill>
                  <a:schemeClr val="tx2"/>
                </a:solidFill>
              </a:rPr>
              <a:t> where windows and walls will be </a:t>
            </a:r>
            <a:r>
              <a:rPr lang="en-US" b="1" dirty="0">
                <a:solidFill>
                  <a:schemeClr val="tx2"/>
                </a:solidFill>
              </a:rPr>
              <a:t>on paper</a:t>
            </a:r>
            <a:r>
              <a:rPr lang="en-US" dirty="0">
                <a:solidFill>
                  <a:schemeClr val="tx2"/>
                </a:solidFill>
              </a:rPr>
              <a:t> or </a:t>
            </a:r>
            <a:r>
              <a:rPr lang="en-US" b="1" dirty="0">
                <a:solidFill>
                  <a:schemeClr val="tx2"/>
                </a:solidFill>
              </a:rPr>
              <a:t>a computer screen</a:t>
            </a:r>
            <a:r>
              <a:rPr lang="en-US" dirty="0">
                <a:solidFill>
                  <a:schemeClr val="tx2"/>
                </a:solidFill>
              </a:rPr>
              <a:t> than after the entire house is framed. </a:t>
            </a:r>
          </a:p>
          <a:p>
            <a:r>
              <a:rPr lang="en-US" dirty="0"/>
              <a:t>Many projects struggle because people </a:t>
            </a:r>
            <a:r>
              <a:rPr lang="en-US" b="1" dirty="0"/>
              <a:t>don't </a:t>
            </a:r>
            <a:r>
              <a:rPr lang="en-US" dirty="0"/>
              <a:t>properly </a:t>
            </a:r>
            <a:r>
              <a:rPr lang="en-US" b="1" dirty="0"/>
              <a:t>gather</a:t>
            </a:r>
            <a:r>
              <a:rPr lang="en-US" dirty="0"/>
              <a:t> and </a:t>
            </a:r>
            <a:r>
              <a:rPr lang="en-US" b="1" dirty="0"/>
              <a:t>document</a:t>
            </a:r>
            <a:r>
              <a:rPr lang="en-US" dirty="0"/>
              <a:t> </a:t>
            </a:r>
            <a:r>
              <a:rPr lang="en-US" b="1" dirty="0"/>
              <a:t>requirements</a:t>
            </a:r>
            <a:r>
              <a:rPr lang="en-US" dirty="0"/>
              <a:t>.</a:t>
            </a:r>
          </a:p>
        </p:txBody>
      </p:sp>
    </p:spTree>
    <p:extLst>
      <p:ext uri="{BB962C8B-B14F-4D97-AF65-F5344CB8AC3E}">
        <p14:creationId xmlns:p14="http://schemas.microsoft.com/office/powerpoint/2010/main" val="37922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BCF50-F828-9950-FECC-789AA5F4436D}"/>
              </a:ext>
            </a:extLst>
          </p:cNvPr>
          <p:cNvSpPr>
            <a:spLocks noGrp="1"/>
          </p:cNvSpPr>
          <p:nvPr>
            <p:ph type="title"/>
          </p:nvPr>
        </p:nvSpPr>
        <p:spPr/>
        <p:txBody>
          <a:bodyPr/>
          <a:lstStyle/>
          <a:p>
            <a:r>
              <a:rPr lang="en-IN" dirty="0"/>
              <a:t>Different Ways to Collect Requirements</a:t>
            </a:r>
          </a:p>
        </p:txBody>
      </p:sp>
      <p:grpSp>
        <p:nvGrpSpPr>
          <p:cNvPr id="32" name="Group 31">
            <a:extLst>
              <a:ext uri="{FF2B5EF4-FFF2-40B4-BE49-F238E27FC236}">
                <a16:creationId xmlns:a16="http://schemas.microsoft.com/office/drawing/2014/main" id="{41243D95-C5FC-AF88-7D72-ABC1A4A0B18C}"/>
              </a:ext>
            </a:extLst>
          </p:cNvPr>
          <p:cNvGrpSpPr/>
          <p:nvPr/>
        </p:nvGrpSpPr>
        <p:grpSpPr>
          <a:xfrm>
            <a:off x="169127" y="843065"/>
            <a:ext cx="5673405" cy="1053570"/>
            <a:chOff x="169127" y="844037"/>
            <a:chExt cx="5673405" cy="1053570"/>
          </a:xfrm>
        </p:grpSpPr>
        <p:pic>
          <p:nvPicPr>
            <p:cNvPr id="6" name="Picture 5">
              <a:extLst>
                <a:ext uri="{FF2B5EF4-FFF2-40B4-BE49-F238E27FC236}">
                  <a16:creationId xmlns:a16="http://schemas.microsoft.com/office/drawing/2014/main" id="{07E68C60-ABFB-A52E-A6D8-3871A6E20465}"/>
                </a:ext>
              </a:extLst>
            </p:cNvPr>
            <p:cNvPicPr>
              <a:picLocks noChangeAspect="1"/>
            </p:cNvPicPr>
            <p:nvPr/>
          </p:nvPicPr>
          <p:blipFill>
            <a:blip r:embed="rId2" cstate="hqprint">
              <a:extLst>
                <a:ext uri="{28A0092B-C50C-407E-A947-70E740481C1C}">
                  <a14:useLocalDpi xmlns:a14="http://schemas.microsoft.com/office/drawing/2010/main" val="0"/>
                </a:ext>
              </a:extLst>
            </a:blip>
            <a:srcRect t="2529" b="2529"/>
            <a:stretch/>
          </p:blipFill>
          <p:spPr>
            <a:xfrm>
              <a:off x="169127" y="844037"/>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8" name="TextBox 7">
              <a:extLst>
                <a:ext uri="{FF2B5EF4-FFF2-40B4-BE49-F238E27FC236}">
                  <a16:creationId xmlns:a16="http://schemas.microsoft.com/office/drawing/2014/main" id="{A536C7C5-CD24-4A0C-8E09-D5BED5FA7DB7}"/>
                </a:ext>
              </a:extLst>
            </p:cNvPr>
            <p:cNvSpPr txBox="1"/>
            <p:nvPr/>
          </p:nvSpPr>
          <p:spPr>
            <a:xfrm>
              <a:off x="1468326" y="844037"/>
              <a:ext cx="3879660" cy="461665"/>
            </a:xfrm>
            <a:prstGeom prst="rect">
              <a:avLst/>
            </a:prstGeom>
            <a:noFill/>
          </p:spPr>
          <p:txBody>
            <a:bodyPr wrap="square">
              <a:spAutoFit/>
            </a:bodyPr>
            <a:lstStyle/>
            <a:p>
              <a:r>
                <a:rPr lang="en-US" sz="2400" b="1" dirty="0">
                  <a:solidFill>
                    <a:schemeClr val="accent6"/>
                  </a:solidFill>
                </a:rPr>
                <a:t>Interviewing Stakeholders</a:t>
              </a:r>
              <a:endParaRPr lang="en-IN" sz="2400" dirty="0"/>
            </a:p>
          </p:txBody>
        </p:sp>
        <p:sp>
          <p:nvSpPr>
            <p:cNvPr id="26" name="TextBox 25">
              <a:extLst>
                <a:ext uri="{FF2B5EF4-FFF2-40B4-BE49-F238E27FC236}">
                  <a16:creationId xmlns:a16="http://schemas.microsoft.com/office/drawing/2014/main" id="{9BBBB553-EE86-1AF0-B9E1-1E2DB2D1A910}"/>
                </a:ext>
              </a:extLst>
            </p:cNvPr>
            <p:cNvSpPr txBox="1"/>
            <p:nvPr/>
          </p:nvSpPr>
          <p:spPr>
            <a:xfrm>
              <a:off x="1468326" y="1189721"/>
              <a:ext cx="4374206" cy="707886"/>
            </a:xfrm>
            <a:prstGeom prst="rect">
              <a:avLst/>
            </a:prstGeom>
            <a:noFill/>
          </p:spPr>
          <p:txBody>
            <a:bodyPr wrap="square">
              <a:spAutoFit/>
            </a:bodyPr>
            <a:lstStyle/>
            <a:p>
              <a:r>
                <a:rPr lang="en-US" sz="2000" dirty="0">
                  <a:solidFill>
                    <a:schemeClr val="bg1">
                      <a:lumMod val="50000"/>
                    </a:schemeClr>
                  </a:solidFill>
                </a:rPr>
                <a:t>Very effective, but it can be </a:t>
              </a:r>
              <a:r>
                <a:rPr lang="en-US" sz="2000" b="1" dirty="0">
                  <a:solidFill>
                    <a:schemeClr val="bg1">
                      <a:lumMod val="50000"/>
                    </a:schemeClr>
                  </a:solidFill>
                </a:rPr>
                <a:t>expensive</a:t>
              </a:r>
              <a:r>
                <a:rPr lang="en-US" sz="2000" dirty="0">
                  <a:solidFill>
                    <a:schemeClr val="bg1">
                      <a:lumMod val="50000"/>
                    </a:schemeClr>
                  </a:solidFill>
                </a:rPr>
                <a:t> and </a:t>
              </a:r>
              <a:r>
                <a:rPr lang="en-US" sz="2000" b="1" dirty="0">
                  <a:solidFill>
                    <a:schemeClr val="bg1">
                      <a:lumMod val="50000"/>
                    </a:schemeClr>
                  </a:solidFill>
                </a:rPr>
                <a:t>time-consuming</a:t>
              </a:r>
              <a:r>
                <a:rPr lang="en-US" sz="2000" dirty="0">
                  <a:solidFill>
                    <a:schemeClr val="bg1">
                      <a:lumMod val="50000"/>
                    </a:schemeClr>
                  </a:solidFill>
                </a:rPr>
                <a:t> sometimes.</a:t>
              </a:r>
              <a:endParaRPr lang="en-IN" sz="2000" dirty="0">
                <a:solidFill>
                  <a:schemeClr val="bg1">
                    <a:lumMod val="50000"/>
                  </a:schemeClr>
                </a:solidFill>
              </a:endParaRPr>
            </a:p>
          </p:txBody>
        </p:sp>
      </p:grpSp>
      <p:grpSp>
        <p:nvGrpSpPr>
          <p:cNvPr id="33" name="Group 32">
            <a:extLst>
              <a:ext uri="{FF2B5EF4-FFF2-40B4-BE49-F238E27FC236}">
                <a16:creationId xmlns:a16="http://schemas.microsoft.com/office/drawing/2014/main" id="{EA345F49-75F5-4B6E-ED38-6FB83BE84757}"/>
              </a:ext>
            </a:extLst>
          </p:cNvPr>
          <p:cNvGrpSpPr/>
          <p:nvPr/>
        </p:nvGrpSpPr>
        <p:grpSpPr>
          <a:xfrm>
            <a:off x="168103" y="2341748"/>
            <a:ext cx="5561366" cy="1994319"/>
            <a:chOff x="168103" y="2341748"/>
            <a:chExt cx="5561366" cy="1994319"/>
          </a:xfrm>
        </p:grpSpPr>
        <p:pic>
          <p:nvPicPr>
            <p:cNvPr id="9" name="Picture 8">
              <a:extLst>
                <a:ext uri="{FF2B5EF4-FFF2-40B4-BE49-F238E27FC236}">
                  <a16:creationId xmlns:a16="http://schemas.microsoft.com/office/drawing/2014/main" id="{8C9BE307-CAF1-166C-6172-F2B7CD28AB2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9041" r="23993"/>
            <a:stretch/>
          </p:blipFill>
          <p:spPr>
            <a:xfrm>
              <a:off x="168103" y="2341748"/>
              <a:ext cx="1073071" cy="1018800"/>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0" name="TextBox 9">
              <a:extLst>
                <a:ext uri="{FF2B5EF4-FFF2-40B4-BE49-F238E27FC236}">
                  <a16:creationId xmlns:a16="http://schemas.microsoft.com/office/drawing/2014/main" id="{32627365-D39A-D093-CF0B-DB50A425FDF1}"/>
                </a:ext>
              </a:extLst>
            </p:cNvPr>
            <p:cNvSpPr txBox="1"/>
            <p:nvPr/>
          </p:nvSpPr>
          <p:spPr>
            <a:xfrm>
              <a:off x="1468326" y="2341748"/>
              <a:ext cx="2041577" cy="461665"/>
            </a:xfrm>
            <a:prstGeom prst="rect">
              <a:avLst/>
            </a:prstGeom>
            <a:noFill/>
          </p:spPr>
          <p:txBody>
            <a:bodyPr wrap="square">
              <a:spAutoFit/>
            </a:bodyPr>
            <a:lstStyle/>
            <a:p>
              <a:r>
                <a:rPr lang="en-US" sz="2400" b="1" dirty="0">
                  <a:solidFill>
                    <a:schemeClr val="accent6"/>
                  </a:solidFill>
                </a:rPr>
                <a:t>Focus Group</a:t>
              </a:r>
              <a:endParaRPr lang="en-IN" sz="2400" dirty="0"/>
            </a:p>
          </p:txBody>
        </p:sp>
        <p:sp>
          <p:nvSpPr>
            <p:cNvPr id="27" name="TextBox 26">
              <a:extLst>
                <a:ext uri="{FF2B5EF4-FFF2-40B4-BE49-F238E27FC236}">
                  <a16:creationId xmlns:a16="http://schemas.microsoft.com/office/drawing/2014/main" id="{DA3F52AB-6851-BF5A-3CE6-E1E7AEA68C19}"/>
                </a:ext>
              </a:extLst>
            </p:cNvPr>
            <p:cNvSpPr txBox="1"/>
            <p:nvPr/>
          </p:nvSpPr>
          <p:spPr>
            <a:xfrm>
              <a:off x="1468327" y="2704851"/>
              <a:ext cx="4261142" cy="1631216"/>
            </a:xfrm>
            <a:prstGeom prst="rect">
              <a:avLst/>
            </a:prstGeom>
            <a:noFill/>
          </p:spPr>
          <p:txBody>
            <a:bodyPr wrap="square">
              <a:spAutoFit/>
            </a:bodyPr>
            <a:lstStyle/>
            <a:p>
              <a:pPr algn="just"/>
              <a:r>
                <a:rPr lang="en-US" sz="2000" dirty="0">
                  <a:solidFill>
                    <a:schemeClr val="bg1">
                      <a:lumMod val="50000"/>
                    </a:schemeClr>
                  </a:solidFill>
                </a:rPr>
                <a:t>Use </a:t>
              </a:r>
              <a:r>
                <a:rPr lang="en-US" sz="2000" b="1" dirty="0">
                  <a:solidFill>
                    <a:schemeClr val="bg1">
                      <a:lumMod val="50000"/>
                    </a:schemeClr>
                  </a:solidFill>
                </a:rPr>
                <a:t>group creativity</a:t>
              </a:r>
              <a:r>
                <a:rPr lang="en-US" sz="2000" dirty="0">
                  <a:solidFill>
                    <a:schemeClr val="bg1">
                      <a:lumMod val="50000"/>
                    </a:schemeClr>
                  </a:solidFill>
                </a:rPr>
                <a:t> and </a:t>
              </a:r>
              <a:r>
                <a:rPr lang="en-US" sz="2000" b="1" dirty="0">
                  <a:solidFill>
                    <a:schemeClr val="bg1">
                      <a:lumMod val="50000"/>
                    </a:schemeClr>
                  </a:solidFill>
                </a:rPr>
                <a:t>decision-making </a:t>
              </a:r>
              <a:r>
                <a:rPr lang="en-US" sz="2000" dirty="0">
                  <a:solidFill>
                    <a:schemeClr val="bg1">
                      <a:lumMod val="50000"/>
                    </a:schemeClr>
                  </a:solidFill>
                </a:rPr>
                <a:t>techniques to collect requirements. It is normally</a:t>
              </a:r>
              <a:r>
                <a:rPr lang="en-US" sz="2000" b="1" dirty="0">
                  <a:solidFill>
                    <a:schemeClr val="bg1">
                      <a:lumMod val="50000"/>
                    </a:schemeClr>
                  </a:solidFill>
                </a:rPr>
                <a:t> faster and less expensive</a:t>
              </a:r>
              <a:r>
                <a:rPr lang="en-US" sz="2000" dirty="0">
                  <a:solidFill>
                    <a:schemeClr val="bg1">
                      <a:lumMod val="50000"/>
                    </a:schemeClr>
                  </a:solidFill>
                </a:rPr>
                <a:t> than one-on-one interviews.</a:t>
              </a:r>
              <a:endParaRPr lang="en-IN" sz="1600" dirty="0">
                <a:solidFill>
                  <a:schemeClr val="bg1">
                    <a:lumMod val="50000"/>
                  </a:schemeClr>
                </a:solidFill>
              </a:endParaRPr>
            </a:p>
          </p:txBody>
        </p:sp>
      </p:grpSp>
      <p:grpSp>
        <p:nvGrpSpPr>
          <p:cNvPr id="34" name="Group 33">
            <a:extLst>
              <a:ext uri="{FF2B5EF4-FFF2-40B4-BE49-F238E27FC236}">
                <a16:creationId xmlns:a16="http://schemas.microsoft.com/office/drawing/2014/main" id="{9505632D-8908-20E7-9451-58A36B06E3AB}"/>
              </a:ext>
            </a:extLst>
          </p:cNvPr>
          <p:cNvGrpSpPr/>
          <p:nvPr/>
        </p:nvGrpSpPr>
        <p:grpSpPr>
          <a:xfrm>
            <a:off x="168103" y="4531292"/>
            <a:ext cx="5561366" cy="1114446"/>
            <a:chOff x="168103" y="4531292"/>
            <a:chExt cx="5561366" cy="1114446"/>
          </a:xfrm>
        </p:grpSpPr>
        <p:pic>
          <p:nvPicPr>
            <p:cNvPr id="11" name="Picture 10">
              <a:extLst>
                <a:ext uri="{FF2B5EF4-FFF2-40B4-BE49-F238E27FC236}">
                  <a16:creationId xmlns:a16="http://schemas.microsoft.com/office/drawing/2014/main" id="{FEFA0EF5-FDC8-5504-A929-2ADBBD0EE51A}"/>
                </a:ext>
              </a:extLst>
            </p:cNvPr>
            <p:cNvPicPr>
              <a:picLocks noChangeAspect="1"/>
            </p:cNvPicPr>
            <p:nvPr/>
          </p:nvPicPr>
          <p:blipFill>
            <a:blip r:embed="rId4" cstate="hqprint">
              <a:extLst>
                <a:ext uri="{28A0092B-C50C-407E-A947-70E740481C1C}">
                  <a14:useLocalDpi xmlns:a14="http://schemas.microsoft.com/office/drawing/2010/main" val="0"/>
                </a:ext>
              </a:extLst>
            </a:blip>
            <a:srcRect t="2529" b="2529"/>
            <a:stretch/>
          </p:blipFill>
          <p:spPr>
            <a:xfrm>
              <a:off x="168103" y="4531292"/>
              <a:ext cx="1073071" cy="1018800"/>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2" name="TextBox 11">
              <a:extLst>
                <a:ext uri="{FF2B5EF4-FFF2-40B4-BE49-F238E27FC236}">
                  <a16:creationId xmlns:a16="http://schemas.microsoft.com/office/drawing/2014/main" id="{3190285F-2B37-C86A-61FD-14DDCEA05C29}"/>
                </a:ext>
              </a:extLst>
            </p:cNvPr>
            <p:cNvSpPr txBox="1"/>
            <p:nvPr/>
          </p:nvSpPr>
          <p:spPr>
            <a:xfrm>
              <a:off x="1474931" y="4537035"/>
              <a:ext cx="1496028" cy="461665"/>
            </a:xfrm>
            <a:prstGeom prst="rect">
              <a:avLst/>
            </a:prstGeom>
            <a:noFill/>
          </p:spPr>
          <p:txBody>
            <a:bodyPr wrap="square">
              <a:spAutoFit/>
            </a:bodyPr>
            <a:lstStyle/>
            <a:p>
              <a:r>
                <a:rPr lang="en-US" sz="2400" b="1" dirty="0">
                  <a:solidFill>
                    <a:schemeClr val="accent6"/>
                  </a:solidFill>
                </a:rPr>
                <a:t>Surveys</a:t>
              </a:r>
              <a:endParaRPr lang="en-IN" sz="2400" dirty="0"/>
            </a:p>
          </p:txBody>
        </p:sp>
        <p:sp>
          <p:nvSpPr>
            <p:cNvPr id="28" name="TextBox 27">
              <a:extLst>
                <a:ext uri="{FF2B5EF4-FFF2-40B4-BE49-F238E27FC236}">
                  <a16:creationId xmlns:a16="http://schemas.microsoft.com/office/drawing/2014/main" id="{12F1904D-FD1E-9625-5285-24AE55AFC150}"/>
                </a:ext>
              </a:extLst>
            </p:cNvPr>
            <p:cNvSpPr txBox="1"/>
            <p:nvPr/>
          </p:nvSpPr>
          <p:spPr>
            <a:xfrm>
              <a:off x="1468327" y="4937852"/>
              <a:ext cx="4261142" cy="707886"/>
            </a:xfrm>
            <a:prstGeom prst="rect">
              <a:avLst/>
            </a:prstGeom>
            <a:noFill/>
          </p:spPr>
          <p:txBody>
            <a:bodyPr wrap="square">
              <a:spAutoFit/>
            </a:bodyPr>
            <a:lstStyle/>
            <a:p>
              <a:pPr algn="just"/>
              <a:r>
                <a:rPr lang="en-US" sz="2000" b="1" dirty="0">
                  <a:solidFill>
                    <a:schemeClr val="bg1">
                      <a:lumMod val="50000"/>
                    </a:schemeClr>
                  </a:solidFill>
                </a:rPr>
                <a:t>Efficient</a:t>
              </a:r>
              <a:r>
                <a:rPr lang="en-US" sz="2000" dirty="0">
                  <a:solidFill>
                    <a:schemeClr val="bg1">
                      <a:lumMod val="50000"/>
                    </a:schemeClr>
                  </a:solidFill>
                </a:rPr>
                <a:t> ways to collect requirements in large number.</a:t>
              </a:r>
              <a:endParaRPr lang="en-IN" sz="1600" dirty="0">
                <a:solidFill>
                  <a:schemeClr val="bg1">
                    <a:lumMod val="50000"/>
                  </a:schemeClr>
                </a:solidFill>
              </a:endParaRPr>
            </a:p>
          </p:txBody>
        </p:sp>
      </p:grpSp>
      <p:grpSp>
        <p:nvGrpSpPr>
          <p:cNvPr id="35" name="Group 34">
            <a:extLst>
              <a:ext uri="{FF2B5EF4-FFF2-40B4-BE49-F238E27FC236}">
                <a16:creationId xmlns:a16="http://schemas.microsoft.com/office/drawing/2014/main" id="{6FB0D8FD-5BAD-6D33-55A5-9E9190659DA1}"/>
              </a:ext>
            </a:extLst>
          </p:cNvPr>
          <p:cNvGrpSpPr/>
          <p:nvPr/>
        </p:nvGrpSpPr>
        <p:grpSpPr>
          <a:xfrm>
            <a:off x="6096000" y="843065"/>
            <a:ext cx="5926873" cy="1108327"/>
            <a:chOff x="6096000" y="843065"/>
            <a:chExt cx="5926873" cy="1108327"/>
          </a:xfrm>
        </p:grpSpPr>
        <p:pic>
          <p:nvPicPr>
            <p:cNvPr id="13" name="Picture 12">
              <a:extLst>
                <a:ext uri="{FF2B5EF4-FFF2-40B4-BE49-F238E27FC236}">
                  <a16:creationId xmlns:a16="http://schemas.microsoft.com/office/drawing/2014/main" id="{F04AAE05-B93F-3D2C-28D9-88F08F64B032}"/>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3498" t="2902" r="6339" b="-2902"/>
            <a:stretch/>
          </p:blipFill>
          <p:spPr>
            <a:xfrm>
              <a:off x="6096000" y="843065"/>
              <a:ext cx="1073071" cy="1018800"/>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4" name="TextBox 13">
              <a:extLst>
                <a:ext uri="{FF2B5EF4-FFF2-40B4-BE49-F238E27FC236}">
                  <a16:creationId xmlns:a16="http://schemas.microsoft.com/office/drawing/2014/main" id="{CAC0808C-E8C2-6F2C-365F-4ACB96FEEAC1}"/>
                </a:ext>
              </a:extLst>
            </p:cNvPr>
            <p:cNvSpPr txBox="1"/>
            <p:nvPr/>
          </p:nvSpPr>
          <p:spPr>
            <a:xfrm>
              <a:off x="7422539" y="843065"/>
              <a:ext cx="2235816" cy="461665"/>
            </a:xfrm>
            <a:prstGeom prst="rect">
              <a:avLst/>
            </a:prstGeom>
            <a:noFill/>
          </p:spPr>
          <p:txBody>
            <a:bodyPr wrap="square">
              <a:spAutoFit/>
            </a:bodyPr>
            <a:lstStyle/>
            <a:p>
              <a:r>
                <a:rPr lang="en-US" sz="2400" b="1" dirty="0">
                  <a:solidFill>
                    <a:schemeClr val="accent6"/>
                  </a:solidFill>
                </a:rPr>
                <a:t>Observations</a:t>
              </a:r>
              <a:endParaRPr lang="en-IN" sz="2400" dirty="0"/>
            </a:p>
          </p:txBody>
        </p:sp>
        <p:sp>
          <p:nvSpPr>
            <p:cNvPr id="29" name="TextBox 28">
              <a:extLst>
                <a:ext uri="{FF2B5EF4-FFF2-40B4-BE49-F238E27FC236}">
                  <a16:creationId xmlns:a16="http://schemas.microsoft.com/office/drawing/2014/main" id="{15089FF8-3219-1678-E392-C6BEA4F5E631}"/>
                </a:ext>
              </a:extLst>
            </p:cNvPr>
            <p:cNvSpPr txBox="1"/>
            <p:nvPr/>
          </p:nvSpPr>
          <p:spPr>
            <a:xfrm>
              <a:off x="7422539" y="1305061"/>
              <a:ext cx="4600334" cy="646331"/>
            </a:xfrm>
            <a:prstGeom prst="rect">
              <a:avLst/>
            </a:prstGeom>
            <a:noFill/>
          </p:spPr>
          <p:txBody>
            <a:bodyPr wrap="square">
              <a:spAutoFit/>
            </a:bodyPr>
            <a:lstStyle/>
            <a:p>
              <a:pPr algn="just"/>
              <a:r>
                <a:rPr lang="en-US" b="1" dirty="0">
                  <a:solidFill>
                    <a:schemeClr val="bg1">
                      <a:lumMod val="50000"/>
                    </a:schemeClr>
                  </a:solidFill>
                </a:rPr>
                <a:t>Good technique </a:t>
              </a:r>
              <a:r>
                <a:rPr lang="en-US" dirty="0">
                  <a:solidFill>
                    <a:schemeClr val="bg1">
                      <a:lumMod val="50000"/>
                    </a:schemeClr>
                  </a:solidFill>
                </a:rPr>
                <a:t>for projects that involve improving </a:t>
              </a:r>
              <a:r>
                <a:rPr lang="en-US" b="1" dirty="0">
                  <a:solidFill>
                    <a:schemeClr val="bg1">
                      <a:lumMod val="50000"/>
                    </a:schemeClr>
                  </a:solidFill>
                </a:rPr>
                <a:t>work processes</a:t>
              </a:r>
              <a:r>
                <a:rPr lang="en-US" dirty="0">
                  <a:solidFill>
                    <a:schemeClr val="bg1">
                      <a:lumMod val="50000"/>
                    </a:schemeClr>
                  </a:solidFill>
                </a:rPr>
                <a:t> and </a:t>
              </a:r>
              <a:r>
                <a:rPr lang="en-US" b="1" dirty="0">
                  <a:solidFill>
                    <a:schemeClr val="bg1">
                      <a:lumMod val="50000"/>
                    </a:schemeClr>
                  </a:solidFill>
                </a:rPr>
                <a:t>procedures</a:t>
              </a:r>
              <a:r>
                <a:rPr lang="en-US" dirty="0">
                  <a:solidFill>
                    <a:schemeClr val="bg1">
                      <a:lumMod val="50000"/>
                    </a:schemeClr>
                  </a:solidFill>
                </a:rPr>
                <a:t>.</a:t>
              </a:r>
              <a:endParaRPr lang="en-IN" sz="1400" dirty="0">
                <a:solidFill>
                  <a:schemeClr val="bg1">
                    <a:lumMod val="50000"/>
                  </a:schemeClr>
                </a:solidFill>
              </a:endParaRPr>
            </a:p>
          </p:txBody>
        </p:sp>
      </p:grpSp>
      <p:grpSp>
        <p:nvGrpSpPr>
          <p:cNvPr id="36" name="Group 35">
            <a:extLst>
              <a:ext uri="{FF2B5EF4-FFF2-40B4-BE49-F238E27FC236}">
                <a16:creationId xmlns:a16="http://schemas.microsoft.com/office/drawing/2014/main" id="{E1C3A998-5EA0-331A-EFA0-F9C7B5402635}"/>
              </a:ext>
            </a:extLst>
          </p:cNvPr>
          <p:cNvGrpSpPr/>
          <p:nvPr/>
        </p:nvGrpSpPr>
        <p:grpSpPr>
          <a:xfrm>
            <a:off x="6095999" y="2341748"/>
            <a:ext cx="5926874" cy="1107996"/>
            <a:chOff x="6095999" y="2341748"/>
            <a:chExt cx="5926874" cy="1107996"/>
          </a:xfrm>
        </p:grpSpPr>
        <p:pic>
          <p:nvPicPr>
            <p:cNvPr id="15" name="Picture 14">
              <a:extLst>
                <a:ext uri="{FF2B5EF4-FFF2-40B4-BE49-F238E27FC236}">
                  <a16:creationId xmlns:a16="http://schemas.microsoft.com/office/drawing/2014/main" id="{45CA23D6-D5AB-F7DA-31AA-5FF32BCB2D36}"/>
                </a:ext>
              </a:extLst>
            </p:cNvPr>
            <p:cNvPicPr>
              <a:picLocks noChangeAspect="1"/>
            </p:cNvPicPr>
            <p:nvPr/>
          </p:nvPicPr>
          <p:blipFill>
            <a:blip r:embed="rId6">
              <a:extLst>
                <a:ext uri="{28A0092B-C50C-407E-A947-70E740481C1C}">
                  <a14:useLocalDpi xmlns:a14="http://schemas.microsoft.com/office/drawing/2010/main" val="0"/>
                </a:ext>
              </a:extLst>
            </a:blip>
            <a:srcRect t="2529" b="2529"/>
            <a:stretch/>
          </p:blipFill>
          <p:spPr>
            <a:xfrm>
              <a:off x="6095999" y="2341748"/>
              <a:ext cx="1073071" cy="1018800"/>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6" name="TextBox 15">
              <a:extLst>
                <a:ext uri="{FF2B5EF4-FFF2-40B4-BE49-F238E27FC236}">
                  <a16:creationId xmlns:a16="http://schemas.microsoft.com/office/drawing/2014/main" id="{D35AF6DE-8574-EBB1-4AD4-D81A7369D525}"/>
                </a:ext>
              </a:extLst>
            </p:cNvPr>
            <p:cNvSpPr txBox="1"/>
            <p:nvPr/>
          </p:nvSpPr>
          <p:spPr>
            <a:xfrm>
              <a:off x="7391063" y="2341748"/>
              <a:ext cx="2312543" cy="461665"/>
            </a:xfrm>
            <a:prstGeom prst="rect">
              <a:avLst/>
            </a:prstGeom>
            <a:noFill/>
          </p:spPr>
          <p:txBody>
            <a:bodyPr wrap="square">
              <a:spAutoFit/>
            </a:bodyPr>
            <a:lstStyle/>
            <a:p>
              <a:r>
                <a:rPr lang="en-US" sz="2400" b="1" dirty="0">
                  <a:solidFill>
                    <a:schemeClr val="accent6"/>
                  </a:solidFill>
                </a:rPr>
                <a:t>Context Diagram</a:t>
              </a:r>
              <a:endParaRPr lang="en-IN" sz="2400" dirty="0"/>
            </a:p>
          </p:txBody>
        </p:sp>
        <p:sp>
          <p:nvSpPr>
            <p:cNvPr id="30" name="TextBox 29">
              <a:extLst>
                <a:ext uri="{FF2B5EF4-FFF2-40B4-BE49-F238E27FC236}">
                  <a16:creationId xmlns:a16="http://schemas.microsoft.com/office/drawing/2014/main" id="{441FD1B5-1338-4898-5E66-FC2F1C905C5D}"/>
                </a:ext>
              </a:extLst>
            </p:cNvPr>
            <p:cNvSpPr txBox="1"/>
            <p:nvPr/>
          </p:nvSpPr>
          <p:spPr>
            <a:xfrm>
              <a:off x="7422539" y="2803413"/>
              <a:ext cx="4600334" cy="646331"/>
            </a:xfrm>
            <a:prstGeom prst="rect">
              <a:avLst/>
            </a:prstGeom>
            <a:noFill/>
          </p:spPr>
          <p:txBody>
            <a:bodyPr wrap="square">
              <a:spAutoFit/>
            </a:bodyPr>
            <a:lstStyle/>
            <a:p>
              <a:pPr algn="just"/>
              <a:r>
                <a:rPr lang="en-US" dirty="0">
                  <a:solidFill>
                    <a:schemeClr val="bg1">
                      <a:lumMod val="50000"/>
                    </a:schemeClr>
                  </a:solidFill>
                </a:rPr>
                <a:t>It </a:t>
              </a:r>
              <a:r>
                <a:rPr lang="en-US" b="1" dirty="0">
                  <a:solidFill>
                    <a:schemeClr val="bg1">
                      <a:lumMod val="50000"/>
                    </a:schemeClr>
                  </a:solidFill>
                </a:rPr>
                <a:t>clarify the interfaces and boundaries </a:t>
              </a:r>
              <a:r>
                <a:rPr lang="en-US" dirty="0">
                  <a:solidFill>
                    <a:schemeClr val="bg1">
                      <a:lumMod val="50000"/>
                    </a:schemeClr>
                  </a:solidFill>
                </a:rPr>
                <a:t>of a project or process.</a:t>
              </a:r>
              <a:endParaRPr lang="en-IN" sz="1400" dirty="0">
                <a:solidFill>
                  <a:schemeClr val="bg1">
                    <a:lumMod val="50000"/>
                  </a:schemeClr>
                </a:solidFill>
              </a:endParaRPr>
            </a:p>
          </p:txBody>
        </p:sp>
      </p:grpSp>
      <p:grpSp>
        <p:nvGrpSpPr>
          <p:cNvPr id="37" name="Group 36">
            <a:extLst>
              <a:ext uri="{FF2B5EF4-FFF2-40B4-BE49-F238E27FC236}">
                <a16:creationId xmlns:a16="http://schemas.microsoft.com/office/drawing/2014/main" id="{54A8A6CF-2160-9AE7-52B4-C3FEB38B9428}"/>
              </a:ext>
            </a:extLst>
          </p:cNvPr>
          <p:cNvGrpSpPr/>
          <p:nvPr/>
        </p:nvGrpSpPr>
        <p:grpSpPr>
          <a:xfrm>
            <a:off x="6095999" y="4531292"/>
            <a:ext cx="5907775" cy="1384995"/>
            <a:chOff x="6095999" y="3846496"/>
            <a:chExt cx="5907775" cy="1384995"/>
          </a:xfrm>
        </p:grpSpPr>
        <p:pic>
          <p:nvPicPr>
            <p:cNvPr id="23" name="Picture 22">
              <a:extLst>
                <a:ext uri="{FF2B5EF4-FFF2-40B4-BE49-F238E27FC236}">
                  <a16:creationId xmlns:a16="http://schemas.microsoft.com/office/drawing/2014/main" id="{7C22A713-1FFC-31B4-A913-C47D5D02A071}"/>
                </a:ext>
              </a:extLst>
            </p:cNvPr>
            <p:cNvPicPr>
              <a:picLocks noChangeAspect="1"/>
            </p:cNvPicPr>
            <p:nvPr/>
          </p:nvPicPr>
          <p:blipFill>
            <a:blip r:embed="rId7" cstate="hqprint">
              <a:extLst>
                <a:ext uri="{28A0092B-C50C-407E-A947-70E740481C1C}">
                  <a14:useLocalDpi xmlns:a14="http://schemas.microsoft.com/office/drawing/2010/main" val="0"/>
                </a:ext>
              </a:extLst>
            </a:blip>
            <a:srcRect l="11494" r="11494"/>
            <a:stretch/>
          </p:blipFill>
          <p:spPr>
            <a:xfrm>
              <a:off x="6095999" y="3846496"/>
              <a:ext cx="1073071" cy="1018800"/>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24" name="TextBox 23">
              <a:extLst>
                <a:ext uri="{FF2B5EF4-FFF2-40B4-BE49-F238E27FC236}">
                  <a16:creationId xmlns:a16="http://schemas.microsoft.com/office/drawing/2014/main" id="{7A24A1DC-25E6-DFB1-EC53-A6E35619799C}"/>
                </a:ext>
              </a:extLst>
            </p:cNvPr>
            <p:cNvSpPr txBox="1"/>
            <p:nvPr/>
          </p:nvSpPr>
          <p:spPr>
            <a:xfrm>
              <a:off x="7391064" y="3846496"/>
              <a:ext cx="1988679" cy="461665"/>
            </a:xfrm>
            <a:prstGeom prst="rect">
              <a:avLst/>
            </a:prstGeom>
            <a:noFill/>
          </p:spPr>
          <p:txBody>
            <a:bodyPr wrap="square">
              <a:spAutoFit/>
            </a:bodyPr>
            <a:lstStyle/>
            <a:p>
              <a:r>
                <a:rPr lang="en-US" sz="2400" b="1" dirty="0">
                  <a:solidFill>
                    <a:schemeClr val="accent6"/>
                  </a:solidFill>
                </a:rPr>
                <a:t>Benchmarking</a:t>
              </a:r>
              <a:endParaRPr lang="en-IN" sz="2400" dirty="0"/>
            </a:p>
          </p:txBody>
        </p:sp>
        <p:sp>
          <p:nvSpPr>
            <p:cNvPr id="31" name="TextBox 30">
              <a:extLst>
                <a:ext uri="{FF2B5EF4-FFF2-40B4-BE49-F238E27FC236}">
                  <a16:creationId xmlns:a16="http://schemas.microsoft.com/office/drawing/2014/main" id="{27892F52-8B71-746F-67D4-817321F6C038}"/>
                </a:ext>
              </a:extLst>
            </p:cNvPr>
            <p:cNvSpPr txBox="1"/>
            <p:nvPr/>
          </p:nvSpPr>
          <p:spPr>
            <a:xfrm>
              <a:off x="7403440" y="4308161"/>
              <a:ext cx="4600334" cy="923330"/>
            </a:xfrm>
            <a:prstGeom prst="rect">
              <a:avLst/>
            </a:prstGeom>
            <a:noFill/>
          </p:spPr>
          <p:txBody>
            <a:bodyPr wrap="square">
              <a:spAutoFit/>
            </a:bodyPr>
            <a:lstStyle/>
            <a:p>
              <a:pPr algn="just"/>
              <a:r>
                <a:rPr lang="en-US" b="1" dirty="0">
                  <a:solidFill>
                    <a:schemeClr val="bg1">
                      <a:lumMod val="50000"/>
                    </a:schemeClr>
                  </a:solidFill>
                </a:rPr>
                <a:t>Compare </a:t>
              </a:r>
              <a:r>
                <a:rPr lang="en-US" dirty="0">
                  <a:solidFill>
                    <a:schemeClr val="bg1">
                      <a:lumMod val="50000"/>
                    </a:schemeClr>
                  </a:solidFill>
                </a:rPr>
                <a:t>specific </a:t>
              </a:r>
              <a:r>
                <a:rPr lang="en-US" b="1" dirty="0">
                  <a:solidFill>
                    <a:schemeClr val="bg1">
                      <a:lumMod val="50000"/>
                    </a:schemeClr>
                  </a:solidFill>
                </a:rPr>
                <a:t>project practices </a:t>
              </a:r>
              <a:r>
                <a:rPr lang="en-US" dirty="0">
                  <a:solidFill>
                    <a:schemeClr val="bg1">
                      <a:lumMod val="50000"/>
                    </a:schemeClr>
                  </a:solidFill>
                </a:rPr>
                <a:t>or </a:t>
              </a:r>
              <a:r>
                <a:rPr lang="en-US" b="1" dirty="0">
                  <a:solidFill>
                    <a:schemeClr val="bg1">
                      <a:lumMod val="50000"/>
                    </a:schemeClr>
                  </a:solidFill>
                </a:rPr>
                <a:t>product characteristics </a:t>
              </a:r>
              <a:r>
                <a:rPr lang="en-US" dirty="0">
                  <a:solidFill>
                    <a:schemeClr val="bg1">
                      <a:lumMod val="50000"/>
                    </a:schemeClr>
                  </a:solidFill>
                </a:rPr>
                <a:t>to those of other projects or products</a:t>
              </a:r>
              <a:endParaRPr lang="en-IN" sz="1400" dirty="0">
                <a:solidFill>
                  <a:schemeClr val="bg1">
                    <a:lumMod val="50000"/>
                  </a:schemeClr>
                </a:solidFill>
              </a:endParaRPr>
            </a:p>
          </p:txBody>
        </p:sp>
      </p:grpSp>
      <p:cxnSp>
        <p:nvCxnSpPr>
          <p:cNvPr id="39" name="Straight Connector 38">
            <a:extLst>
              <a:ext uri="{FF2B5EF4-FFF2-40B4-BE49-F238E27FC236}">
                <a16:creationId xmlns:a16="http://schemas.microsoft.com/office/drawing/2014/main" id="{5C57B57F-0C5D-279F-A7DD-4DCCA153B485}"/>
              </a:ext>
            </a:extLst>
          </p:cNvPr>
          <p:cNvCxnSpPr/>
          <p:nvPr/>
        </p:nvCxnSpPr>
        <p:spPr>
          <a:xfrm>
            <a:off x="5842532" y="937549"/>
            <a:ext cx="0" cy="539380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98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22" presetClass="entr" presetSubtype="1"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up)">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A263-8781-01CB-FF38-78B427576D13}"/>
              </a:ext>
            </a:extLst>
          </p:cNvPr>
          <p:cNvSpPr>
            <a:spLocks noGrp="1"/>
          </p:cNvSpPr>
          <p:nvPr>
            <p:ph type="title"/>
          </p:nvPr>
        </p:nvSpPr>
        <p:spPr/>
        <p:txBody>
          <a:bodyPr/>
          <a:lstStyle/>
          <a:p>
            <a:r>
              <a:rPr lang="en-IN" dirty="0"/>
              <a:t>Various Ways to Document Requirements</a:t>
            </a:r>
          </a:p>
        </p:txBody>
      </p:sp>
      <p:sp>
        <p:nvSpPr>
          <p:cNvPr id="3" name="Content Placeholder 2">
            <a:extLst>
              <a:ext uri="{FF2B5EF4-FFF2-40B4-BE49-F238E27FC236}">
                <a16:creationId xmlns:a16="http://schemas.microsoft.com/office/drawing/2014/main" id="{71F70E76-317F-47A0-0937-961C3FD6E454}"/>
              </a:ext>
            </a:extLst>
          </p:cNvPr>
          <p:cNvSpPr>
            <a:spLocks noGrp="1"/>
          </p:cNvSpPr>
          <p:nvPr>
            <p:ph idx="1"/>
          </p:nvPr>
        </p:nvSpPr>
        <p:spPr/>
        <p:txBody>
          <a:bodyPr/>
          <a:lstStyle/>
          <a:p>
            <a:pPr marL="457200" indent="-457200">
              <a:buFont typeface="+mj-lt"/>
              <a:buAutoNum type="arabicPeriod"/>
            </a:pPr>
            <a:r>
              <a:rPr lang="en-US" dirty="0"/>
              <a:t>Review the </a:t>
            </a:r>
            <a:r>
              <a:rPr lang="en-US" b="1" dirty="0"/>
              <a:t>project charter </a:t>
            </a:r>
            <a:r>
              <a:rPr lang="en-US" dirty="0"/>
              <a:t>- it includes high-level requirements</a:t>
            </a:r>
          </a:p>
          <a:p>
            <a:pPr marL="457200" indent="-457200">
              <a:buFont typeface="+mj-lt"/>
              <a:buAutoNum type="arabicPeriod"/>
            </a:pPr>
            <a:r>
              <a:rPr lang="en-US" dirty="0"/>
              <a:t>Refer to the </a:t>
            </a:r>
            <a:r>
              <a:rPr lang="en-US" b="1" dirty="0"/>
              <a:t>scope</a:t>
            </a:r>
            <a:r>
              <a:rPr lang="en-US" dirty="0"/>
              <a:t> and </a:t>
            </a:r>
            <a:r>
              <a:rPr lang="en-US" b="1" dirty="0"/>
              <a:t>requirements</a:t>
            </a:r>
            <a:r>
              <a:rPr lang="en-US" dirty="0"/>
              <a:t> management </a:t>
            </a:r>
            <a:r>
              <a:rPr lang="en-US" b="1" dirty="0"/>
              <a:t>plans</a:t>
            </a:r>
          </a:p>
          <a:p>
            <a:pPr marL="457200" indent="-457200">
              <a:buFont typeface="+mj-lt"/>
              <a:buAutoNum type="arabicPeriod"/>
            </a:pPr>
            <a:r>
              <a:rPr lang="en-US" dirty="0"/>
              <a:t>Review the </a:t>
            </a:r>
            <a:r>
              <a:rPr lang="en-US" b="1" dirty="0"/>
              <a:t>stakeholder register </a:t>
            </a:r>
            <a:r>
              <a:rPr lang="en-US" dirty="0"/>
              <a:t>and </a:t>
            </a:r>
            <a:r>
              <a:rPr lang="en-US" b="1" dirty="0"/>
              <a:t>stakeholder management plan </a:t>
            </a:r>
            <a:r>
              <a:rPr lang="en-US" dirty="0"/>
              <a:t>to ensure that all key stakeholders have a say in determining requirements.</a:t>
            </a:r>
          </a:p>
          <a:p>
            <a:pPr marL="1001712" lvl="1" indent="-457200"/>
            <a:r>
              <a:rPr lang="en-US" dirty="0"/>
              <a:t>It include text, images, diagrams, videos, and other media. </a:t>
            </a:r>
          </a:p>
          <a:p>
            <a:pPr marL="1001712" lvl="1" indent="-457200"/>
            <a:r>
              <a:rPr lang="en-US" dirty="0"/>
              <a:t>Requirements are </a:t>
            </a:r>
            <a:r>
              <a:rPr lang="en-US" b="1" dirty="0"/>
              <a:t>often broken down </a:t>
            </a:r>
            <a:r>
              <a:rPr lang="en-US" dirty="0"/>
              <a:t>into different categories such as </a:t>
            </a:r>
            <a:r>
              <a:rPr lang="en-US" b="1" i="1" dirty="0"/>
              <a:t>functional requirements</a:t>
            </a:r>
            <a:r>
              <a:rPr lang="en-US" dirty="0"/>
              <a:t>, </a:t>
            </a:r>
            <a:r>
              <a:rPr lang="en-US" b="1" i="1" dirty="0"/>
              <a:t>service requirements</a:t>
            </a:r>
            <a:r>
              <a:rPr lang="en-US" dirty="0"/>
              <a:t>, </a:t>
            </a:r>
            <a:r>
              <a:rPr lang="en-US" b="1" i="1" dirty="0"/>
              <a:t>performance requirements</a:t>
            </a:r>
            <a:r>
              <a:rPr lang="en-US" dirty="0"/>
              <a:t>, </a:t>
            </a:r>
            <a:r>
              <a:rPr lang="en-US" b="1" i="1" dirty="0"/>
              <a:t>quality requirements</a:t>
            </a:r>
            <a:r>
              <a:rPr lang="en-US" dirty="0"/>
              <a:t>, and </a:t>
            </a:r>
            <a:r>
              <a:rPr lang="en-US" b="1" i="1" dirty="0"/>
              <a:t>training requirements</a:t>
            </a:r>
            <a:r>
              <a:rPr lang="en-US" dirty="0"/>
              <a:t>.</a:t>
            </a:r>
          </a:p>
          <a:p>
            <a:pPr marL="457200" indent="-457200">
              <a:buFont typeface="+mj-lt"/>
              <a:buAutoNum type="arabicPeriod"/>
            </a:pPr>
            <a:r>
              <a:rPr lang="en-US" dirty="0"/>
              <a:t>A </a:t>
            </a:r>
            <a:r>
              <a:rPr lang="en-US" b="1" dirty="0">
                <a:solidFill>
                  <a:schemeClr val="accent6"/>
                </a:solidFill>
              </a:rPr>
              <a:t>requirements traceability matrix (RTM)</a:t>
            </a:r>
            <a:r>
              <a:rPr lang="en-US" dirty="0"/>
              <a:t> is a table that </a:t>
            </a:r>
            <a:r>
              <a:rPr lang="en-US" b="1" dirty="0"/>
              <a:t>lists requirements</a:t>
            </a:r>
            <a:r>
              <a:rPr lang="en-US" dirty="0"/>
              <a:t>, their </a:t>
            </a:r>
            <a:r>
              <a:rPr lang="en-US" b="1" dirty="0"/>
              <a:t>various attributes</a:t>
            </a:r>
            <a:r>
              <a:rPr lang="en-US" dirty="0"/>
              <a:t>, and the </a:t>
            </a:r>
            <a:r>
              <a:rPr lang="en-US" b="1" dirty="0"/>
              <a:t>status </a:t>
            </a:r>
            <a:r>
              <a:rPr lang="en-US" dirty="0"/>
              <a:t>of the requirements to ensure that all are addressed.</a:t>
            </a:r>
          </a:p>
          <a:p>
            <a:pPr marL="1001712" lvl="1" indent="-457200"/>
            <a:r>
              <a:rPr lang="en-US" dirty="0"/>
              <a:t>The main </a:t>
            </a:r>
            <a:r>
              <a:rPr lang="en-US" b="1" dirty="0"/>
              <a:t>purpose</a:t>
            </a:r>
            <a:r>
              <a:rPr lang="en-US" dirty="0"/>
              <a:t> of an </a:t>
            </a:r>
            <a:r>
              <a:rPr lang="en-US" b="1" dirty="0"/>
              <a:t>RTM </a:t>
            </a:r>
            <a:r>
              <a:rPr lang="en-US" dirty="0"/>
              <a:t>is to </a:t>
            </a:r>
            <a:r>
              <a:rPr lang="en-US" b="1" dirty="0"/>
              <a:t>maintain the linkage</a:t>
            </a:r>
            <a:r>
              <a:rPr lang="en-US" dirty="0"/>
              <a:t> from the </a:t>
            </a:r>
            <a:r>
              <a:rPr lang="en-US" b="1" dirty="0"/>
              <a:t>source</a:t>
            </a:r>
            <a:r>
              <a:rPr lang="en-US" dirty="0"/>
              <a:t> of each requirement through its </a:t>
            </a:r>
            <a:r>
              <a:rPr lang="en-US" b="1" dirty="0"/>
              <a:t>decomposition</a:t>
            </a:r>
            <a:r>
              <a:rPr lang="en-US" dirty="0"/>
              <a:t> to </a:t>
            </a:r>
            <a:r>
              <a:rPr lang="en-US" b="1" dirty="0"/>
              <a:t>implementation</a:t>
            </a:r>
            <a:r>
              <a:rPr lang="en-US" dirty="0"/>
              <a:t> and </a:t>
            </a:r>
            <a:r>
              <a:rPr lang="en-US" b="1" dirty="0"/>
              <a:t>validation</a:t>
            </a:r>
            <a:r>
              <a:rPr lang="en-US" dirty="0"/>
              <a:t>. </a:t>
            </a:r>
            <a:endParaRPr lang="en-IN" dirty="0"/>
          </a:p>
        </p:txBody>
      </p:sp>
      <p:graphicFrame>
        <p:nvGraphicFramePr>
          <p:cNvPr id="4" name="Table 3">
            <a:extLst>
              <a:ext uri="{FF2B5EF4-FFF2-40B4-BE49-F238E27FC236}">
                <a16:creationId xmlns:a16="http://schemas.microsoft.com/office/drawing/2014/main" id="{B0BCCA0E-0C83-A1E0-6C69-8FA171A149A8}"/>
              </a:ext>
            </a:extLst>
          </p:cNvPr>
          <p:cNvGraphicFramePr>
            <a:graphicFrameLocks noGrp="1"/>
          </p:cNvGraphicFramePr>
          <p:nvPr>
            <p:extLst>
              <p:ext uri="{D42A27DB-BD31-4B8C-83A1-F6EECF244321}">
                <p14:modId xmlns:p14="http://schemas.microsoft.com/office/powerpoint/2010/main" val="2101438767"/>
              </p:ext>
            </p:extLst>
          </p:nvPr>
        </p:nvGraphicFramePr>
        <p:xfrm>
          <a:off x="798653" y="4932481"/>
          <a:ext cx="9745885" cy="1554480"/>
        </p:xfrm>
        <a:graphic>
          <a:graphicData uri="http://schemas.openxmlformats.org/drawingml/2006/table">
            <a:tbl>
              <a:tblPr firstRow="1" bandRow="1">
                <a:tableStyleId>{BC89EF96-8CEA-46FF-86C4-4CE0E7609802}</a:tableStyleId>
              </a:tblPr>
              <a:tblGrid>
                <a:gridCol w="1522295">
                  <a:extLst>
                    <a:ext uri="{9D8B030D-6E8A-4147-A177-3AD203B41FA5}">
                      <a16:colId xmlns:a16="http://schemas.microsoft.com/office/drawing/2014/main" val="4145525386"/>
                    </a:ext>
                  </a:extLst>
                </a:gridCol>
                <a:gridCol w="2509276">
                  <a:extLst>
                    <a:ext uri="{9D8B030D-6E8A-4147-A177-3AD203B41FA5}">
                      <a16:colId xmlns:a16="http://schemas.microsoft.com/office/drawing/2014/main" val="1232294235"/>
                    </a:ext>
                  </a:extLst>
                </a:gridCol>
                <a:gridCol w="1717799">
                  <a:extLst>
                    <a:ext uri="{9D8B030D-6E8A-4147-A177-3AD203B41FA5}">
                      <a16:colId xmlns:a16="http://schemas.microsoft.com/office/drawing/2014/main" val="1220263679"/>
                    </a:ext>
                  </a:extLst>
                </a:gridCol>
                <a:gridCol w="2021629">
                  <a:extLst>
                    <a:ext uri="{9D8B030D-6E8A-4147-A177-3AD203B41FA5}">
                      <a16:colId xmlns:a16="http://schemas.microsoft.com/office/drawing/2014/main" val="1988854376"/>
                    </a:ext>
                  </a:extLst>
                </a:gridCol>
                <a:gridCol w="1974886">
                  <a:extLst>
                    <a:ext uri="{9D8B030D-6E8A-4147-A177-3AD203B41FA5}">
                      <a16:colId xmlns:a16="http://schemas.microsoft.com/office/drawing/2014/main" val="518412215"/>
                    </a:ext>
                  </a:extLst>
                </a:gridCol>
              </a:tblGrid>
              <a:tr h="370840">
                <a:tc>
                  <a:txBody>
                    <a:bodyPr/>
                    <a:lstStyle/>
                    <a:p>
                      <a:r>
                        <a:rPr lang="en-IN" dirty="0"/>
                        <a:t> Requirement No.</a:t>
                      </a:r>
                    </a:p>
                  </a:txBody>
                  <a:tcPr/>
                </a:tc>
                <a:tc>
                  <a:txBody>
                    <a:bodyPr/>
                    <a:lstStyle/>
                    <a:p>
                      <a:r>
                        <a:rPr lang="en-IN" dirty="0"/>
                        <a:t>Name</a:t>
                      </a:r>
                    </a:p>
                  </a:txBody>
                  <a:tcPr/>
                </a:tc>
                <a:tc>
                  <a:txBody>
                    <a:bodyPr/>
                    <a:lstStyle/>
                    <a:p>
                      <a:r>
                        <a:rPr lang="en-IN" dirty="0"/>
                        <a:t>Category</a:t>
                      </a:r>
                    </a:p>
                  </a:txBody>
                  <a:tcPr/>
                </a:tc>
                <a:tc>
                  <a:txBody>
                    <a:bodyPr/>
                    <a:lstStyle/>
                    <a:p>
                      <a:r>
                        <a:rPr lang="en-IN" dirty="0"/>
                        <a:t>Source</a:t>
                      </a:r>
                    </a:p>
                  </a:txBody>
                  <a:tcPr/>
                </a:tc>
                <a:tc>
                  <a:txBody>
                    <a:bodyPr/>
                    <a:lstStyle/>
                    <a:p>
                      <a:r>
                        <a:rPr lang="en-IN" dirty="0"/>
                        <a:t>Status</a:t>
                      </a:r>
                    </a:p>
                  </a:txBody>
                  <a:tcPr/>
                </a:tc>
                <a:extLst>
                  <a:ext uri="{0D108BD9-81ED-4DB2-BD59-A6C34878D82A}">
                    <a16:rowId xmlns:a16="http://schemas.microsoft.com/office/drawing/2014/main" val="1256991748"/>
                  </a:ext>
                </a:extLst>
              </a:tr>
              <a:tr h="0">
                <a:tc>
                  <a:txBody>
                    <a:bodyPr/>
                    <a:lstStyle/>
                    <a:p>
                      <a:r>
                        <a:rPr lang="en-IN" dirty="0"/>
                        <a:t>R32</a:t>
                      </a:r>
                    </a:p>
                  </a:txBody>
                  <a:tcPr/>
                </a:tc>
                <a:tc>
                  <a:txBody>
                    <a:bodyPr/>
                    <a:lstStyle/>
                    <a:p>
                      <a:r>
                        <a:rPr lang="en-IN" dirty="0"/>
                        <a:t>Laptop memory (16 GB)</a:t>
                      </a:r>
                    </a:p>
                  </a:txBody>
                  <a:tcPr/>
                </a:tc>
                <a:tc>
                  <a:txBody>
                    <a:bodyPr/>
                    <a:lstStyle/>
                    <a:p>
                      <a:r>
                        <a:rPr lang="en-IN" dirty="0"/>
                        <a:t>Hardware</a:t>
                      </a:r>
                    </a:p>
                  </a:txBody>
                  <a:tcPr/>
                </a:tc>
                <a:tc>
                  <a:txBody>
                    <a:bodyPr/>
                    <a:lstStyle/>
                    <a:p>
                      <a:r>
                        <a:rPr lang="en-IN" dirty="0"/>
                        <a:t>Project charter and corporate laptop specifications.</a:t>
                      </a:r>
                    </a:p>
                  </a:txBody>
                  <a:tcPr/>
                </a:tc>
                <a:tc>
                  <a:txBody>
                    <a:bodyPr/>
                    <a:lstStyle/>
                    <a:p>
                      <a:r>
                        <a:rPr lang="en-IN" dirty="0"/>
                        <a:t>Complete. </a:t>
                      </a:r>
                    </a:p>
                  </a:txBody>
                  <a:tcPr/>
                </a:tc>
                <a:extLst>
                  <a:ext uri="{0D108BD9-81ED-4DB2-BD59-A6C34878D82A}">
                    <a16:rowId xmlns:a16="http://schemas.microsoft.com/office/drawing/2014/main" val="3593792605"/>
                  </a:ext>
                </a:extLst>
              </a:tr>
            </a:tbl>
          </a:graphicData>
        </a:graphic>
      </p:graphicFrame>
    </p:spTree>
    <p:extLst>
      <p:ext uri="{BB962C8B-B14F-4D97-AF65-F5344CB8AC3E}">
        <p14:creationId xmlns:p14="http://schemas.microsoft.com/office/powerpoint/2010/main" val="221150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Defining Scope</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1977544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0B06-F938-7F41-C62F-6BC81ABC64EE}"/>
              </a:ext>
            </a:extLst>
          </p:cNvPr>
          <p:cNvSpPr>
            <a:spLocks noGrp="1"/>
          </p:cNvSpPr>
          <p:nvPr>
            <p:ph type="title"/>
          </p:nvPr>
        </p:nvSpPr>
        <p:spPr/>
        <p:txBody>
          <a:bodyPr/>
          <a:lstStyle/>
          <a:p>
            <a:r>
              <a:rPr lang="en-IN" dirty="0"/>
              <a:t>Defining Scope</a:t>
            </a:r>
          </a:p>
        </p:txBody>
      </p:sp>
      <p:sp>
        <p:nvSpPr>
          <p:cNvPr id="14" name="TextBox 13">
            <a:extLst>
              <a:ext uri="{FF2B5EF4-FFF2-40B4-BE49-F238E27FC236}">
                <a16:creationId xmlns:a16="http://schemas.microsoft.com/office/drawing/2014/main" id="{54400131-5DEF-C293-7E6B-AE93ED04FE8F}"/>
              </a:ext>
            </a:extLst>
          </p:cNvPr>
          <p:cNvSpPr txBox="1"/>
          <p:nvPr/>
        </p:nvSpPr>
        <p:spPr>
          <a:xfrm>
            <a:off x="136003" y="804417"/>
            <a:ext cx="11288210" cy="461665"/>
          </a:xfrm>
          <a:prstGeom prst="rect">
            <a:avLst/>
          </a:prstGeom>
          <a:noFill/>
        </p:spPr>
        <p:txBody>
          <a:bodyPr wrap="square">
            <a:spAutoFit/>
          </a:bodyPr>
          <a:lstStyle/>
          <a:p>
            <a:pPr marL="0" indent="0">
              <a:buNone/>
            </a:pPr>
            <a:r>
              <a:rPr lang="en-US" sz="2400" b="1" dirty="0">
                <a:solidFill>
                  <a:schemeClr val="accent6"/>
                </a:solidFill>
              </a:rPr>
              <a:t>Scope management </a:t>
            </a:r>
            <a:r>
              <a:rPr lang="en-US" sz="2400" dirty="0"/>
              <a:t>is to provide a </a:t>
            </a:r>
            <a:r>
              <a:rPr lang="en-US" sz="2400" b="1" dirty="0"/>
              <a:t>detailed definition </a:t>
            </a:r>
            <a:r>
              <a:rPr lang="en-US" sz="2400" dirty="0"/>
              <a:t>of the </a:t>
            </a:r>
            <a:r>
              <a:rPr lang="en-US" sz="2400" b="1" dirty="0"/>
              <a:t>work required </a:t>
            </a:r>
            <a:r>
              <a:rPr lang="en-US" sz="2400" dirty="0"/>
              <a:t>for the project.</a:t>
            </a:r>
            <a:endParaRPr lang="en-US" sz="2400" b="1" dirty="0"/>
          </a:p>
        </p:txBody>
      </p:sp>
      <p:grpSp>
        <p:nvGrpSpPr>
          <p:cNvPr id="21" name="Group 20">
            <a:extLst>
              <a:ext uri="{FF2B5EF4-FFF2-40B4-BE49-F238E27FC236}">
                <a16:creationId xmlns:a16="http://schemas.microsoft.com/office/drawing/2014/main" id="{5D6F3197-C0A6-FD47-D8E8-EB4A95B1B2F1}"/>
              </a:ext>
            </a:extLst>
          </p:cNvPr>
          <p:cNvGrpSpPr/>
          <p:nvPr/>
        </p:nvGrpSpPr>
        <p:grpSpPr>
          <a:xfrm>
            <a:off x="179408" y="1577898"/>
            <a:ext cx="3556321" cy="4401620"/>
            <a:chOff x="179408" y="1577898"/>
            <a:chExt cx="3556321" cy="4401620"/>
          </a:xfrm>
        </p:grpSpPr>
        <p:pic>
          <p:nvPicPr>
            <p:cNvPr id="6" name="Picture 5">
              <a:extLst>
                <a:ext uri="{FF2B5EF4-FFF2-40B4-BE49-F238E27FC236}">
                  <a16:creationId xmlns:a16="http://schemas.microsoft.com/office/drawing/2014/main" id="{69FC2107-F11F-1995-8827-4D7CBE59B815}"/>
                </a:ext>
              </a:extLst>
            </p:cNvPr>
            <p:cNvPicPr>
              <a:picLocks noChangeAspect="1"/>
            </p:cNvPicPr>
            <p:nvPr/>
          </p:nvPicPr>
          <p:blipFill>
            <a:blip r:embed="rId2" cstate="hqprint">
              <a:extLst>
                <a:ext uri="{28A0092B-C50C-407E-A947-70E740481C1C}">
                  <a14:useLocalDpi xmlns:a14="http://schemas.microsoft.com/office/drawing/2010/main" val="0"/>
                </a:ext>
              </a:extLst>
            </a:blip>
            <a:srcRect t="2529" b="2529"/>
            <a:stretch/>
          </p:blipFill>
          <p:spPr>
            <a:xfrm>
              <a:off x="1415603"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0" name="TextBox 9">
              <a:extLst>
                <a:ext uri="{FF2B5EF4-FFF2-40B4-BE49-F238E27FC236}">
                  <a16:creationId xmlns:a16="http://schemas.microsoft.com/office/drawing/2014/main" id="{982A9DAF-B7FD-8396-8020-A1CF298B1B46}"/>
                </a:ext>
              </a:extLst>
            </p:cNvPr>
            <p:cNvSpPr txBox="1"/>
            <p:nvPr/>
          </p:nvSpPr>
          <p:spPr>
            <a:xfrm>
              <a:off x="1278848" y="1577898"/>
              <a:ext cx="1345557" cy="461665"/>
            </a:xfrm>
            <a:prstGeom prst="rect">
              <a:avLst/>
            </a:prstGeom>
            <a:noFill/>
          </p:spPr>
          <p:txBody>
            <a:bodyPr wrap="square">
              <a:spAutoFit/>
            </a:bodyPr>
            <a:lstStyle/>
            <a:p>
              <a:pPr algn="ctr"/>
              <a:r>
                <a:rPr lang="en-US" sz="2400" b="1" dirty="0">
                  <a:solidFill>
                    <a:schemeClr val="accent6"/>
                  </a:solidFill>
                </a:rPr>
                <a:t>Benefits</a:t>
              </a:r>
              <a:endParaRPr lang="en-IN" sz="2400" dirty="0">
                <a:solidFill>
                  <a:schemeClr val="accent6"/>
                </a:solidFill>
              </a:endParaRPr>
            </a:p>
          </p:txBody>
        </p:sp>
        <p:sp>
          <p:nvSpPr>
            <p:cNvPr id="16" name="TextBox 15">
              <a:extLst>
                <a:ext uri="{FF2B5EF4-FFF2-40B4-BE49-F238E27FC236}">
                  <a16:creationId xmlns:a16="http://schemas.microsoft.com/office/drawing/2014/main" id="{3CEF2C4E-6F76-1DB5-EE8D-E8456EF15A78}"/>
                </a:ext>
              </a:extLst>
            </p:cNvPr>
            <p:cNvSpPr txBox="1"/>
            <p:nvPr/>
          </p:nvSpPr>
          <p:spPr>
            <a:xfrm>
              <a:off x="179408" y="3424973"/>
              <a:ext cx="3556321" cy="2554545"/>
            </a:xfrm>
            <a:prstGeom prst="rect">
              <a:avLst/>
            </a:prstGeom>
            <a:noFill/>
          </p:spPr>
          <p:txBody>
            <a:bodyPr wrap="square">
              <a:spAutoFit/>
            </a:bodyPr>
            <a:lstStyle/>
            <a:p>
              <a:pPr marL="285750" indent="-285750" algn="just">
                <a:buFont typeface="Arial" panose="020B0604020202020204" pitchFamily="34" charset="0"/>
                <a:buChar char="•"/>
              </a:pPr>
              <a:r>
                <a:rPr lang="en-US" sz="2000" dirty="0">
                  <a:solidFill>
                    <a:schemeClr val="bg1">
                      <a:lumMod val="50000"/>
                    </a:schemeClr>
                  </a:solidFill>
                </a:rPr>
                <a:t>It helps </a:t>
              </a:r>
              <a:r>
                <a:rPr lang="en-US" sz="2000" b="1" dirty="0">
                  <a:solidFill>
                    <a:schemeClr val="bg1">
                      <a:lumMod val="50000"/>
                    </a:schemeClr>
                  </a:solidFill>
                </a:rPr>
                <a:t>improve</a:t>
              </a:r>
              <a:r>
                <a:rPr lang="en-US" sz="2000" dirty="0">
                  <a:solidFill>
                    <a:schemeClr val="bg1">
                      <a:lumMod val="50000"/>
                    </a:schemeClr>
                  </a:solidFill>
                </a:rPr>
                <a:t> the accuracy of </a:t>
              </a:r>
              <a:r>
                <a:rPr lang="en-US" sz="2000" b="1" dirty="0">
                  <a:solidFill>
                    <a:schemeClr val="bg1">
                      <a:lumMod val="50000"/>
                    </a:schemeClr>
                  </a:solidFill>
                </a:rPr>
                <a:t>time</a:t>
              </a:r>
              <a:r>
                <a:rPr lang="en-US" sz="2000" dirty="0">
                  <a:solidFill>
                    <a:schemeClr val="bg1">
                      <a:lumMod val="50000"/>
                    </a:schemeClr>
                  </a:solidFill>
                </a:rPr>
                <a:t>, </a:t>
              </a:r>
              <a:r>
                <a:rPr lang="en-US" sz="2000" b="1" dirty="0">
                  <a:solidFill>
                    <a:schemeClr val="bg1">
                      <a:lumMod val="50000"/>
                    </a:schemeClr>
                  </a:solidFill>
                </a:rPr>
                <a:t>cost</a:t>
              </a:r>
              <a:r>
                <a:rPr lang="en-US" sz="2000" dirty="0">
                  <a:solidFill>
                    <a:schemeClr val="bg1">
                      <a:lumMod val="50000"/>
                    </a:schemeClr>
                  </a:solidFill>
                </a:rPr>
                <a:t>, and </a:t>
              </a:r>
              <a:r>
                <a:rPr lang="en-US" sz="2000" b="1" dirty="0">
                  <a:solidFill>
                    <a:schemeClr val="bg1">
                      <a:lumMod val="50000"/>
                    </a:schemeClr>
                  </a:solidFill>
                </a:rPr>
                <a:t>resource</a:t>
              </a:r>
              <a:r>
                <a:rPr lang="en-US" sz="2000" dirty="0">
                  <a:solidFill>
                    <a:schemeClr val="bg1">
                      <a:lumMod val="50000"/>
                    </a:schemeClr>
                  </a:solidFill>
                </a:rPr>
                <a:t> estimates.</a:t>
              </a:r>
            </a:p>
            <a:p>
              <a:pPr marL="285750" indent="-285750" algn="just">
                <a:buFont typeface="Arial" panose="020B0604020202020204" pitchFamily="34" charset="0"/>
                <a:buChar char="•"/>
              </a:pPr>
              <a:r>
                <a:rPr lang="en-US" sz="2000" dirty="0">
                  <a:solidFill>
                    <a:schemeClr val="bg1">
                      <a:lumMod val="50000"/>
                    </a:schemeClr>
                  </a:solidFill>
                </a:rPr>
                <a:t>It defines a starting point for </a:t>
              </a:r>
              <a:r>
                <a:rPr lang="en-US" sz="2000" b="1" dirty="0">
                  <a:solidFill>
                    <a:schemeClr val="bg1">
                      <a:lumMod val="50000"/>
                    </a:schemeClr>
                  </a:solidFill>
                </a:rPr>
                <a:t>performance measurement</a:t>
              </a:r>
              <a:r>
                <a:rPr lang="en-US" sz="2000" dirty="0">
                  <a:solidFill>
                    <a:schemeClr val="bg1">
                      <a:lumMod val="50000"/>
                    </a:schemeClr>
                  </a:solidFill>
                </a:rPr>
                <a:t> and </a:t>
              </a:r>
              <a:r>
                <a:rPr lang="en-US" sz="2000" b="1" dirty="0">
                  <a:solidFill>
                    <a:schemeClr val="bg1">
                      <a:lumMod val="50000"/>
                    </a:schemeClr>
                  </a:solidFill>
                </a:rPr>
                <a:t>project control</a:t>
              </a:r>
              <a:r>
                <a:rPr lang="en-US" sz="2000" dirty="0">
                  <a:solidFill>
                    <a:schemeClr val="bg1">
                      <a:lumMod val="50000"/>
                    </a:schemeClr>
                  </a:solidFill>
                </a:rPr>
                <a:t>.</a:t>
              </a:r>
            </a:p>
            <a:p>
              <a:pPr marL="285750" indent="-285750" algn="just">
                <a:buFont typeface="Arial" panose="020B0604020202020204" pitchFamily="34" charset="0"/>
                <a:buChar char="•"/>
              </a:pPr>
              <a:r>
                <a:rPr lang="en-US" sz="2000" dirty="0">
                  <a:solidFill>
                    <a:schemeClr val="bg1">
                      <a:lumMod val="50000"/>
                    </a:schemeClr>
                  </a:solidFill>
                </a:rPr>
                <a:t>It helps in </a:t>
              </a:r>
              <a:r>
                <a:rPr lang="en-US" sz="2000" b="1" dirty="0">
                  <a:solidFill>
                    <a:schemeClr val="bg1">
                      <a:lumMod val="50000"/>
                    </a:schemeClr>
                  </a:solidFill>
                </a:rPr>
                <a:t>communicating clear work</a:t>
              </a:r>
              <a:r>
                <a:rPr lang="en-US" sz="2000" dirty="0">
                  <a:solidFill>
                    <a:schemeClr val="bg1">
                      <a:lumMod val="50000"/>
                    </a:schemeClr>
                  </a:solidFill>
                </a:rPr>
                <a:t> </a:t>
              </a:r>
              <a:r>
                <a:rPr lang="en-US" sz="2000" b="1" dirty="0">
                  <a:solidFill>
                    <a:schemeClr val="bg1">
                      <a:lumMod val="50000"/>
                    </a:schemeClr>
                  </a:solidFill>
                </a:rPr>
                <a:t>responsibilities</a:t>
              </a:r>
              <a:r>
                <a:rPr lang="en-US" sz="2000" dirty="0">
                  <a:solidFill>
                    <a:schemeClr val="bg1">
                      <a:lumMod val="50000"/>
                    </a:schemeClr>
                  </a:solidFill>
                </a:rPr>
                <a:t>. </a:t>
              </a:r>
              <a:endParaRPr lang="en-IN" sz="2000" dirty="0">
                <a:solidFill>
                  <a:schemeClr val="bg1">
                    <a:lumMod val="50000"/>
                  </a:schemeClr>
                </a:solidFill>
              </a:endParaRPr>
            </a:p>
          </p:txBody>
        </p:sp>
      </p:grpSp>
      <p:grpSp>
        <p:nvGrpSpPr>
          <p:cNvPr id="22" name="Group 21">
            <a:extLst>
              <a:ext uri="{FF2B5EF4-FFF2-40B4-BE49-F238E27FC236}">
                <a16:creationId xmlns:a16="http://schemas.microsoft.com/office/drawing/2014/main" id="{6916838A-4300-E22C-DC3F-216C82D77442}"/>
              </a:ext>
            </a:extLst>
          </p:cNvPr>
          <p:cNvGrpSpPr/>
          <p:nvPr/>
        </p:nvGrpSpPr>
        <p:grpSpPr>
          <a:xfrm>
            <a:off x="4433584" y="1577898"/>
            <a:ext cx="3556321" cy="3786067"/>
            <a:chOff x="4433584" y="1577898"/>
            <a:chExt cx="3556321" cy="3786067"/>
          </a:xfrm>
        </p:grpSpPr>
        <p:pic>
          <p:nvPicPr>
            <p:cNvPr id="7" name="Picture 6">
              <a:extLst>
                <a:ext uri="{FF2B5EF4-FFF2-40B4-BE49-F238E27FC236}">
                  <a16:creationId xmlns:a16="http://schemas.microsoft.com/office/drawing/2014/main" id="{60D77EDC-BD6D-3FDF-816F-05EF2D5CAFB9}"/>
                </a:ext>
              </a:extLst>
            </p:cNvPr>
            <p:cNvPicPr>
              <a:picLocks noChangeAspect="1"/>
            </p:cNvPicPr>
            <p:nvPr/>
          </p:nvPicPr>
          <p:blipFill>
            <a:blip r:embed="rId3">
              <a:extLst>
                <a:ext uri="{28A0092B-C50C-407E-A947-70E740481C1C}">
                  <a14:useLocalDpi xmlns:a14="http://schemas.microsoft.com/office/drawing/2010/main" val="0"/>
                </a:ext>
              </a:extLst>
            </a:blip>
            <a:srcRect t="2529" b="2529"/>
            <a:stretch/>
          </p:blipFill>
          <p:spPr>
            <a:xfrm>
              <a:off x="5675723"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1" name="TextBox 10">
              <a:extLst>
                <a:ext uri="{FF2B5EF4-FFF2-40B4-BE49-F238E27FC236}">
                  <a16:creationId xmlns:a16="http://schemas.microsoft.com/office/drawing/2014/main" id="{5F09584A-23FF-22E2-D836-462256B5EA3D}"/>
                </a:ext>
              </a:extLst>
            </p:cNvPr>
            <p:cNvSpPr txBox="1"/>
            <p:nvPr/>
          </p:nvSpPr>
          <p:spPr>
            <a:xfrm>
              <a:off x="5538967" y="1577898"/>
              <a:ext cx="1345557" cy="461665"/>
            </a:xfrm>
            <a:prstGeom prst="rect">
              <a:avLst/>
            </a:prstGeom>
            <a:noFill/>
          </p:spPr>
          <p:txBody>
            <a:bodyPr wrap="square">
              <a:spAutoFit/>
            </a:bodyPr>
            <a:lstStyle/>
            <a:p>
              <a:pPr algn="ctr"/>
              <a:r>
                <a:rPr lang="en-US" sz="2400" b="1" dirty="0">
                  <a:solidFill>
                    <a:schemeClr val="accent6"/>
                  </a:solidFill>
                </a:rPr>
                <a:t>Tools</a:t>
              </a:r>
              <a:endParaRPr lang="en-IN" sz="2400" dirty="0">
                <a:solidFill>
                  <a:schemeClr val="accent6"/>
                </a:solidFill>
              </a:endParaRPr>
            </a:p>
          </p:txBody>
        </p:sp>
        <p:sp>
          <p:nvSpPr>
            <p:cNvPr id="18" name="TextBox 17">
              <a:extLst>
                <a:ext uri="{FF2B5EF4-FFF2-40B4-BE49-F238E27FC236}">
                  <a16:creationId xmlns:a16="http://schemas.microsoft.com/office/drawing/2014/main" id="{76E36579-9746-90D9-99BD-A700F614516C}"/>
                </a:ext>
              </a:extLst>
            </p:cNvPr>
            <p:cNvSpPr txBox="1"/>
            <p:nvPr/>
          </p:nvSpPr>
          <p:spPr>
            <a:xfrm>
              <a:off x="4433584" y="3424973"/>
              <a:ext cx="3556321" cy="1938992"/>
            </a:xfrm>
            <a:prstGeom prst="rect">
              <a:avLst/>
            </a:prstGeom>
            <a:noFill/>
          </p:spPr>
          <p:txBody>
            <a:bodyPr wrap="square">
              <a:spAutoFit/>
            </a:bodyPr>
            <a:lstStyle/>
            <a:p>
              <a:pPr marL="285750" indent="-285750" algn="just">
                <a:buFont typeface="Arial" panose="020B0604020202020204" pitchFamily="34" charset="0"/>
                <a:buChar char="•"/>
              </a:pPr>
              <a:r>
                <a:rPr lang="en-US" sz="2000" dirty="0">
                  <a:solidFill>
                    <a:schemeClr val="bg1">
                      <a:lumMod val="50000"/>
                    </a:schemeClr>
                  </a:solidFill>
                </a:rPr>
                <a:t>It includes </a:t>
              </a:r>
              <a:r>
                <a:rPr lang="en-US" sz="2000" b="1" dirty="0">
                  <a:solidFill>
                    <a:schemeClr val="bg1">
                      <a:lumMod val="50000"/>
                    </a:schemeClr>
                  </a:solidFill>
                </a:rPr>
                <a:t>expert judgment</a:t>
              </a:r>
              <a:r>
                <a:rPr lang="en-US" sz="2000" dirty="0">
                  <a:solidFill>
                    <a:schemeClr val="bg1">
                      <a:lumMod val="50000"/>
                    </a:schemeClr>
                  </a:solidFill>
                </a:rPr>
                <a:t>, </a:t>
              </a:r>
              <a:r>
                <a:rPr lang="en-US" sz="2000" b="1" dirty="0">
                  <a:solidFill>
                    <a:schemeClr val="bg1">
                      <a:lumMod val="50000"/>
                    </a:schemeClr>
                  </a:solidFill>
                </a:rPr>
                <a:t>product analysis</a:t>
              </a:r>
              <a:r>
                <a:rPr lang="en-US" sz="2000" dirty="0">
                  <a:solidFill>
                    <a:schemeClr val="bg1">
                      <a:lumMod val="50000"/>
                    </a:schemeClr>
                  </a:solidFill>
                </a:rPr>
                <a:t>, and </a:t>
              </a:r>
              <a:r>
                <a:rPr lang="en-US" sz="2000" b="1" dirty="0">
                  <a:solidFill>
                    <a:schemeClr val="bg1">
                      <a:lumMod val="50000"/>
                    </a:schemeClr>
                  </a:solidFill>
                </a:rPr>
                <a:t>workshops</a:t>
              </a:r>
              <a:r>
                <a:rPr lang="en-US" sz="2000" dirty="0">
                  <a:solidFill>
                    <a:schemeClr val="bg1">
                      <a:lumMod val="50000"/>
                    </a:schemeClr>
                  </a:solidFill>
                </a:rPr>
                <a:t>.</a:t>
              </a:r>
            </a:p>
            <a:p>
              <a:pPr marL="285750" indent="-285750" algn="just">
                <a:buFont typeface="Arial" panose="020B0604020202020204" pitchFamily="34" charset="0"/>
                <a:buChar char="•"/>
              </a:pPr>
              <a:r>
                <a:rPr lang="en-US" sz="2000" b="1" dirty="0">
                  <a:solidFill>
                    <a:schemeClr val="accent6"/>
                  </a:solidFill>
                </a:rPr>
                <a:t>E.g.</a:t>
              </a:r>
              <a:r>
                <a:rPr lang="en-US" sz="2000" dirty="0">
                  <a:solidFill>
                    <a:schemeClr val="bg1">
                      <a:lumMod val="50000"/>
                    </a:schemeClr>
                  </a:solidFill>
                </a:rPr>
                <a:t>, face-to-face meeting or virtual meeting to exchange ideas about a new product.</a:t>
              </a:r>
              <a:endParaRPr lang="en-IN" sz="2000" dirty="0">
                <a:solidFill>
                  <a:schemeClr val="bg1">
                    <a:lumMod val="50000"/>
                  </a:schemeClr>
                </a:solidFill>
              </a:endParaRPr>
            </a:p>
          </p:txBody>
        </p:sp>
      </p:grpSp>
      <p:grpSp>
        <p:nvGrpSpPr>
          <p:cNvPr id="23" name="Group 22">
            <a:extLst>
              <a:ext uri="{FF2B5EF4-FFF2-40B4-BE49-F238E27FC236}">
                <a16:creationId xmlns:a16="http://schemas.microsoft.com/office/drawing/2014/main" id="{3345B1B2-EC74-4E4B-D335-E251E88FE964}"/>
              </a:ext>
            </a:extLst>
          </p:cNvPr>
          <p:cNvGrpSpPr/>
          <p:nvPr/>
        </p:nvGrpSpPr>
        <p:grpSpPr>
          <a:xfrm>
            <a:off x="8577957" y="1577898"/>
            <a:ext cx="3324832" cy="2554961"/>
            <a:chOff x="8577957" y="1577898"/>
            <a:chExt cx="3324832" cy="2554961"/>
          </a:xfrm>
        </p:grpSpPr>
        <p:pic>
          <p:nvPicPr>
            <p:cNvPr id="8" name="Picture 7">
              <a:extLst>
                <a:ext uri="{FF2B5EF4-FFF2-40B4-BE49-F238E27FC236}">
                  <a16:creationId xmlns:a16="http://schemas.microsoft.com/office/drawing/2014/main" id="{063C8B37-CDD1-19DD-BF96-C771EFD545F1}"/>
                </a:ext>
              </a:extLst>
            </p:cNvPr>
            <p:cNvPicPr>
              <a:picLocks noChangeAspect="1"/>
            </p:cNvPicPr>
            <p:nvPr/>
          </p:nvPicPr>
          <p:blipFill>
            <a:blip r:embed="rId4">
              <a:extLst>
                <a:ext uri="{28A0092B-C50C-407E-A947-70E740481C1C}">
                  <a14:useLocalDpi xmlns:a14="http://schemas.microsoft.com/office/drawing/2010/main" val="0"/>
                </a:ext>
              </a:extLst>
            </a:blip>
            <a:srcRect l="6114" r="6114"/>
            <a:stretch/>
          </p:blipFill>
          <p:spPr>
            <a:xfrm>
              <a:off x="9704350"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2" name="TextBox 11">
              <a:extLst>
                <a:ext uri="{FF2B5EF4-FFF2-40B4-BE49-F238E27FC236}">
                  <a16:creationId xmlns:a16="http://schemas.microsoft.com/office/drawing/2014/main" id="{ABE6E4F9-D70B-1A59-7136-C800F01F8836}"/>
                </a:ext>
              </a:extLst>
            </p:cNvPr>
            <p:cNvSpPr txBox="1"/>
            <p:nvPr/>
          </p:nvSpPr>
          <p:spPr>
            <a:xfrm>
              <a:off x="9567594" y="1577898"/>
              <a:ext cx="1345557" cy="461665"/>
            </a:xfrm>
            <a:prstGeom prst="rect">
              <a:avLst/>
            </a:prstGeom>
            <a:noFill/>
          </p:spPr>
          <p:txBody>
            <a:bodyPr wrap="square">
              <a:spAutoFit/>
            </a:bodyPr>
            <a:lstStyle/>
            <a:p>
              <a:pPr algn="ctr"/>
              <a:r>
                <a:rPr lang="en-US" sz="2400" b="1" dirty="0">
                  <a:solidFill>
                    <a:schemeClr val="accent6"/>
                  </a:solidFill>
                </a:rPr>
                <a:t>Output</a:t>
              </a:r>
              <a:endParaRPr lang="en-IN" sz="2400" dirty="0">
                <a:solidFill>
                  <a:schemeClr val="accent6"/>
                </a:solidFill>
              </a:endParaRPr>
            </a:p>
          </p:txBody>
        </p:sp>
        <p:sp>
          <p:nvSpPr>
            <p:cNvPr id="20" name="TextBox 19">
              <a:extLst>
                <a:ext uri="{FF2B5EF4-FFF2-40B4-BE49-F238E27FC236}">
                  <a16:creationId xmlns:a16="http://schemas.microsoft.com/office/drawing/2014/main" id="{A4C2039E-A79D-1800-5D33-A8095EFE6231}"/>
                </a:ext>
              </a:extLst>
            </p:cNvPr>
            <p:cNvSpPr txBox="1"/>
            <p:nvPr/>
          </p:nvSpPr>
          <p:spPr>
            <a:xfrm>
              <a:off x="8577957" y="3424973"/>
              <a:ext cx="3324832" cy="707886"/>
            </a:xfrm>
            <a:prstGeom prst="rect">
              <a:avLst/>
            </a:prstGeom>
            <a:noFill/>
          </p:spPr>
          <p:txBody>
            <a:bodyPr wrap="square">
              <a:spAutoFit/>
            </a:bodyPr>
            <a:lstStyle/>
            <a:p>
              <a:pPr algn="just"/>
              <a:r>
                <a:rPr lang="en-US" sz="2000" b="1" dirty="0">
                  <a:solidFill>
                    <a:schemeClr val="bg1">
                      <a:lumMod val="50000"/>
                    </a:schemeClr>
                  </a:solidFill>
                </a:rPr>
                <a:t>Project scope statement</a:t>
              </a:r>
              <a:r>
                <a:rPr lang="en-US" sz="2000" dirty="0">
                  <a:solidFill>
                    <a:schemeClr val="bg1">
                      <a:lumMod val="50000"/>
                    </a:schemeClr>
                  </a:solidFill>
                </a:rPr>
                <a:t> and project </a:t>
              </a:r>
              <a:r>
                <a:rPr lang="en-US" sz="2000" b="1" dirty="0">
                  <a:solidFill>
                    <a:schemeClr val="bg1">
                      <a:lumMod val="50000"/>
                    </a:schemeClr>
                  </a:solidFill>
                </a:rPr>
                <a:t>documents updates</a:t>
              </a:r>
              <a:r>
                <a:rPr lang="en-US" sz="2000" dirty="0">
                  <a:solidFill>
                    <a:schemeClr val="bg1">
                      <a:lumMod val="50000"/>
                    </a:schemeClr>
                  </a:solidFill>
                </a:rPr>
                <a:t>.</a:t>
              </a:r>
              <a:endParaRPr lang="en-IN" sz="2000" dirty="0">
                <a:solidFill>
                  <a:schemeClr val="bg1">
                    <a:lumMod val="50000"/>
                  </a:schemeClr>
                </a:solidFill>
              </a:endParaRPr>
            </a:p>
          </p:txBody>
        </p:sp>
      </p:grpSp>
    </p:spTree>
    <p:extLst>
      <p:ext uri="{BB962C8B-B14F-4D97-AF65-F5344CB8AC3E}">
        <p14:creationId xmlns:p14="http://schemas.microsoft.com/office/powerpoint/2010/main" val="164941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0B06-F938-7F41-C62F-6BC81ABC64EE}"/>
              </a:ext>
            </a:extLst>
          </p:cNvPr>
          <p:cNvSpPr>
            <a:spLocks noGrp="1"/>
          </p:cNvSpPr>
          <p:nvPr>
            <p:ph type="title"/>
          </p:nvPr>
        </p:nvSpPr>
        <p:spPr/>
        <p:txBody>
          <a:bodyPr/>
          <a:lstStyle/>
          <a:p>
            <a:r>
              <a:rPr lang="en-IN" dirty="0"/>
              <a:t>Defining Scope</a:t>
            </a:r>
          </a:p>
        </p:txBody>
      </p:sp>
      <p:sp>
        <p:nvSpPr>
          <p:cNvPr id="3" name="Content Placeholder 2">
            <a:extLst>
              <a:ext uri="{FF2B5EF4-FFF2-40B4-BE49-F238E27FC236}">
                <a16:creationId xmlns:a16="http://schemas.microsoft.com/office/drawing/2014/main" id="{0D46D843-D917-FCC0-7E97-387C3F4DEDA0}"/>
              </a:ext>
            </a:extLst>
          </p:cNvPr>
          <p:cNvSpPr>
            <a:spLocks noGrp="1"/>
          </p:cNvSpPr>
          <p:nvPr>
            <p:ph idx="1"/>
          </p:nvPr>
        </p:nvSpPr>
        <p:spPr/>
        <p:txBody>
          <a:bodyPr/>
          <a:lstStyle/>
          <a:p>
            <a:r>
              <a:rPr lang="en-US" b="1" dirty="0"/>
              <a:t>Key </a:t>
            </a:r>
            <a:r>
              <a:rPr lang="en-US" b="1" dirty="0">
                <a:solidFill>
                  <a:schemeClr val="tx2"/>
                </a:solidFill>
              </a:rPr>
              <a:t>inputs</a:t>
            </a:r>
            <a:r>
              <a:rPr lang="en-US" b="1" dirty="0"/>
              <a:t> </a:t>
            </a:r>
            <a:r>
              <a:rPr lang="en-US" dirty="0"/>
              <a:t>for preparing the </a:t>
            </a:r>
            <a:r>
              <a:rPr lang="en-US" b="1" dirty="0">
                <a:solidFill>
                  <a:schemeClr val="accent6"/>
                </a:solidFill>
              </a:rPr>
              <a:t>project scope statement </a:t>
            </a:r>
            <a:r>
              <a:rPr lang="en-US" dirty="0"/>
              <a:t>include the </a:t>
            </a:r>
            <a:r>
              <a:rPr lang="en-US" b="1" dirty="0"/>
              <a:t>project charter</a:t>
            </a:r>
            <a:r>
              <a:rPr lang="en-US" dirty="0"/>
              <a:t>, </a:t>
            </a:r>
            <a:r>
              <a:rPr lang="en-US" b="1" dirty="0"/>
              <a:t>scope management plan</a:t>
            </a:r>
            <a:r>
              <a:rPr lang="en-US" dirty="0"/>
              <a:t>, </a:t>
            </a:r>
            <a:r>
              <a:rPr lang="en-US" b="1" dirty="0"/>
              <a:t>requirements documentation</a:t>
            </a:r>
            <a:r>
              <a:rPr lang="en-US" dirty="0"/>
              <a:t>, and </a:t>
            </a:r>
            <a:r>
              <a:rPr lang="en-US" b="1" dirty="0"/>
              <a:t>organizational process assets </a:t>
            </a:r>
            <a:r>
              <a:rPr lang="en-US" dirty="0"/>
              <a:t>such as </a:t>
            </a:r>
            <a:r>
              <a:rPr lang="en-US" b="1" dirty="0"/>
              <a:t>policies</a:t>
            </a:r>
            <a:r>
              <a:rPr lang="en-US" dirty="0"/>
              <a:t> and </a:t>
            </a:r>
            <a:r>
              <a:rPr lang="en-US" b="1" dirty="0"/>
              <a:t>procedures</a:t>
            </a:r>
            <a:r>
              <a:rPr lang="en-US" dirty="0"/>
              <a:t> related to scope statements, as well as </a:t>
            </a:r>
            <a:r>
              <a:rPr lang="en-US" b="1" dirty="0"/>
              <a:t>project files </a:t>
            </a:r>
            <a:r>
              <a:rPr lang="en-US" dirty="0"/>
              <a:t>and </a:t>
            </a:r>
            <a:r>
              <a:rPr lang="en-US" b="1" dirty="0"/>
              <a:t>lessons learned </a:t>
            </a:r>
            <a:r>
              <a:rPr lang="en-US" dirty="0"/>
              <a:t>from previous/similar projects.</a:t>
            </a:r>
          </a:p>
          <a:p>
            <a:r>
              <a:rPr lang="en-US" b="1" dirty="0"/>
              <a:t>Project scope statements</a:t>
            </a:r>
            <a:r>
              <a:rPr lang="en-US" dirty="0"/>
              <a:t> should include at least a </a:t>
            </a:r>
            <a:r>
              <a:rPr lang="en-US" b="1" dirty="0"/>
              <a:t>product scope description</a:t>
            </a:r>
            <a:r>
              <a:rPr lang="en-US" dirty="0"/>
              <a:t>, </a:t>
            </a:r>
            <a:r>
              <a:rPr lang="en-US" b="1" dirty="0"/>
              <a:t>product user acceptance criteria</a:t>
            </a:r>
            <a:r>
              <a:rPr lang="en-US" dirty="0"/>
              <a:t>, and detailed </a:t>
            </a:r>
            <a:r>
              <a:rPr lang="en-US" b="1" dirty="0"/>
              <a:t>information</a:t>
            </a:r>
            <a:r>
              <a:rPr lang="en-US" dirty="0"/>
              <a:t> on all project deliverables. </a:t>
            </a:r>
          </a:p>
          <a:p>
            <a:endParaRPr lang="en-US" dirty="0"/>
          </a:p>
          <a:p>
            <a:endParaRPr lang="en-US" dirty="0"/>
          </a:p>
          <a:p>
            <a:endParaRPr lang="en-US" dirty="0"/>
          </a:p>
          <a:p>
            <a:pPr marL="0" indent="0">
              <a:buNone/>
            </a:pPr>
            <a:endParaRPr lang="en-US" dirty="0"/>
          </a:p>
          <a:p>
            <a:r>
              <a:rPr lang="en-US" dirty="0"/>
              <a:t>An </a:t>
            </a:r>
            <a:r>
              <a:rPr lang="en-US" b="1" dirty="0"/>
              <a:t>up-to-date project scope statement</a:t>
            </a:r>
            <a:r>
              <a:rPr lang="en-US" dirty="0"/>
              <a:t> is an </a:t>
            </a:r>
            <a:r>
              <a:rPr lang="en-US" b="1" dirty="0"/>
              <a:t>important</a:t>
            </a:r>
            <a:r>
              <a:rPr lang="en-US" dirty="0"/>
              <a:t> </a:t>
            </a:r>
            <a:r>
              <a:rPr lang="en-US" b="1" dirty="0"/>
              <a:t>document</a:t>
            </a:r>
            <a:r>
              <a:rPr lang="en-US" dirty="0"/>
              <a:t> for </a:t>
            </a:r>
            <a:r>
              <a:rPr lang="en-US" b="1" dirty="0"/>
              <a:t>developing</a:t>
            </a:r>
            <a:r>
              <a:rPr lang="en-US" dirty="0"/>
              <a:t> and </a:t>
            </a:r>
            <a:r>
              <a:rPr lang="en-US" b="1" dirty="0"/>
              <a:t>confirming</a:t>
            </a:r>
            <a:r>
              <a:rPr lang="en-US" dirty="0"/>
              <a:t> a </a:t>
            </a:r>
            <a:r>
              <a:rPr lang="en-US" b="1" dirty="0"/>
              <a:t>common understanding</a:t>
            </a:r>
            <a:r>
              <a:rPr lang="en-US" dirty="0"/>
              <a:t> of the </a:t>
            </a:r>
            <a:r>
              <a:rPr lang="en-US" b="1" dirty="0"/>
              <a:t>project scope</a:t>
            </a:r>
            <a:r>
              <a:rPr lang="en-US" dirty="0"/>
              <a:t>. </a:t>
            </a:r>
          </a:p>
          <a:p>
            <a:r>
              <a:rPr lang="en-US" dirty="0"/>
              <a:t>It describes in detail the </a:t>
            </a:r>
            <a:r>
              <a:rPr lang="en-US" b="1" dirty="0"/>
              <a:t>work to be accomplished</a:t>
            </a:r>
            <a:r>
              <a:rPr lang="en-US" dirty="0"/>
              <a:t> on the project and important </a:t>
            </a:r>
            <a:r>
              <a:rPr lang="en-US" b="1" dirty="0"/>
              <a:t>tool</a:t>
            </a:r>
            <a:r>
              <a:rPr lang="en-US" dirty="0"/>
              <a:t> for ensuring </a:t>
            </a:r>
            <a:r>
              <a:rPr lang="en-US" b="1" dirty="0"/>
              <a:t>customer satisfaction</a:t>
            </a:r>
            <a:r>
              <a:rPr lang="en-US" dirty="0"/>
              <a:t> and preventing </a:t>
            </a:r>
            <a:r>
              <a:rPr lang="en-US" b="1" dirty="0"/>
              <a:t>scope creep</a:t>
            </a:r>
            <a:r>
              <a:rPr lang="en-US" dirty="0"/>
              <a:t>.</a:t>
            </a:r>
            <a:endParaRPr lang="en-IN" dirty="0"/>
          </a:p>
        </p:txBody>
      </p:sp>
      <p:grpSp>
        <p:nvGrpSpPr>
          <p:cNvPr id="4" name="Group 3">
            <a:extLst>
              <a:ext uri="{FF2B5EF4-FFF2-40B4-BE49-F238E27FC236}">
                <a16:creationId xmlns:a16="http://schemas.microsoft.com/office/drawing/2014/main" id="{C42B4AD9-CA63-947E-0649-57A766EA7C52}"/>
              </a:ext>
            </a:extLst>
          </p:cNvPr>
          <p:cNvGrpSpPr/>
          <p:nvPr/>
        </p:nvGrpSpPr>
        <p:grpSpPr>
          <a:xfrm>
            <a:off x="1522621" y="3005846"/>
            <a:ext cx="7873366" cy="1676390"/>
            <a:chOff x="1522621" y="3005846"/>
            <a:chExt cx="7873366" cy="1676390"/>
          </a:xfrm>
        </p:grpSpPr>
        <p:pic>
          <p:nvPicPr>
            <p:cNvPr id="5" name="Picture 4">
              <a:extLst>
                <a:ext uri="{FF2B5EF4-FFF2-40B4-BE49-F238E27FC236}">
                  <a16:creationId xmlns:a16="http://schemas.microsoft.com/office/drawing/2014/main" id="{08BE4653-AB16-CAAD-7D80-38FD95AB7295}"/>
                </a:ext>
              </a:extLst>
            </p:cNvPr>
            <p:cNvPicPr>
              <a:picLocks noChangeAspect="1"/>
            </p:cNvPicPr>
            <p:nvPr/>
          </p:nvPicPr>
          <p:blipFill rotWithShape="1">
            <a:blip r:embed="rId2">
              <a:extLst>
                <a:ext uri="{28A0092B-C50C-407E-A947-70E740481C1C}">
                  <a14:useLocalDpi xmlns:a14="http://schemas.microsoft.com/office/drawing/2010/main" val="0"/>
                </a:ext>
              </a:extLst>
            </a:blip>
            <a:srcRect l="9626" t="19811" r="12638"/>
            <a:stretch/>
          </p:blipFill>
          <p:spPr>
            <a:xfrm>
              <a:off x="2796012" y="3073939"/>
              <a:ext cx="6599975" cy="1608297"/>
            </a:xfrm>
            <a:prstGeom prst="rect">
              <a:avLst/>
            </a:prstGeom>
          </p:spPr>
        </p:pic>
        <p:sp>
          <p:nvSpPr>
            <p:cNvPr id="6" name="Rectangle 5">
              <a:extLst>
                <a:ext uri="{FF2B5EF4-FFF2-40B4-BE49-F238E27FC236}">
                  <a16:creationId xmlns:a16="http://schemas.microsoft.com/office/drawing/2014/main" id="{05699C1A-C394-194C-9757-D0D30A149768}"/>
                </a:ext>
              </a:extLst>
            </p:cNvPr>
            <p:cNvSpPr/>
            <p:nvPr/>
          </p:nvSpPr>
          <p:spPr>
            <a:xfrm>
              <a:off x="2665379" y="3005846"/>
              <a:ext cx="6730608" cy="107977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DC68139-6047-18CD-1FA7-EF4415B3BD59}"/>
                </a:ext>
              </a:extLst>
            </p:cNvPr>
            <p:cNvSpPr txBox="1"/>
            <p:nvPr/>
          </p:nvSpPr>
          <p:spPr>
            <a:xfrm>
              <a:off x="1522621" y="3545637"/>
              <a:ext cx="892026" cy="369332"/>
            </a:xfrm>
            <a:prstGeom prst="rect">
              <a:avLst/>
            </a:prstGeom>
            <a:noFill/>
          </p:spPr>
          <p:txBody>
            <a:bodyPr wrap="square" rtlCol="0">
              <a:spAutoFit/>
            </a:bodyPr>
            <a:lstStyle/>
            <a:p>
              <a:pPr algn="ctr"/>
              <a:r>
                <a:rPr lang="en-IN" dirty="0"/>
                <a:t>Scope</a:t>
              </a:r>
            </a:p>
          </p:txBody>
        </p:sp>
        <p:cxnSp>
          <p:nvCxnSpPr>
            <p:cNvPr id="9" name="Straight Arrow Connector 8">
              <a:extLst>
                <a:ext uri="{FF2B5EF4-FFF2-40B4-BE49-F238E27FC236}">
                  <a16:creationId xmlns:a16="http://schemas.microsoft.com/office/drawing/2014/main" id="{23AF85DD-B7AA-C276-0886-9FDAD63C3412}"/>
                </a:ext>
              </a:extLst>
            </p:cNvPr>
            <p:cNvCxnSpPr>
              <a:cxnSpLocks/>
              <a:endCxn id="6" idx="1"/>
            </p:cNvCxnSpPr>
            <p:nvPr/>
          </p:nvCxnSpPr>
          <p:spPr>
            <a:xfrm>
              <a:off x="1522621" y="3545731"/>
              <a:ext cx="114275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136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BA13-3923-AA51-E0E1-1843D4B13166}"/>
              </a:ext>
            </a:extLst>
          </p:cNvPr>
          <p:cNvSpPr>
            <a:spLocks noGrp="1"/>
          </p:cNvSpPr>
          <p:nvPr>
            <p:ph type="title"/>
          </p:nvPr>
        </p:nvSpPr>
        <p:spPr/>
        <p:txBody>
          <a:bodyPr/>
          <a:lstStyle/>
          <a:p>
            <a:r>
              <a:rPr lang="en-IN" dirty="0"/>
              <a:t>Defining Scope (contd.)</a:t>
            </a:r>
          </a:p>
        </p:txBody>
      </p:sp>
      <p:pic>
        <p:nvPicPr>
          <p:cNvPr id="5" name="Content Placeholder 4">
            <a:extLst>
              <a:ext uri="{FF2B5EF4-FFF2-40B4-BE49-F238E27FC236}">
                <a16:creationId xmlns:a16="http://schemas.microsoft.com/office/drawing/2014/main" id="{D9984872-68EF-C6AB-ED39-18D3CD3A7D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362" y="902248"/>
            <a:ext cx="8783276" cy="3762900"/>
          </a:xfrm>
        </p:spPr>
      </p:pic>
      <p:sp>
        <p:nvSpPr>
          <p:cNvPr id="6" name="TextBox 5">
            <a:extLst>
              <a:ext uri="{FF2B5EF4-FFF2-40B4-BE49-F238E27FC236}">
                <a16:creationId xmlns:a16="http://schemas.microsoft.com/office/drawing/2014/main" id="{5DC0B882-B317-2C92-A39B-9D3301E65544}"/>
              </a:ext>
            </a:extLst>
          </p:cNvPr>
          <p:cNvSpPr txBox="1"/>
          <p:nvPr/>
        </p:nvSpPr>
        <p:spPr>
          <a:xfrm>
            <a:off x="4562567" y="4665148"/>
            <a:ext cx="3066865" cy="369332"/>
          </a:xfrm>
          <a:prstGeom prst="rect">
            <a:avLst/>
          </a:prstGeom>
          <a:noFill/>
        </p:spPr>
        <p:txBody>
          <a:bodyPr wrap="none" rtlCol="0">
            <a:spAutoFit/>
          </a:bodyPr>
          <a:lstStyle/>
          <a:p>
            <a:r>
              <a:rPr lang="en-US" b="1" dirty="0"/>
              <a:t>Sample: Defining project scope</a:t>
            </a:r>
            <a:endParaRPr lang="en-IN" b="1" dirty="0"/>
          </a:p>
        </p:txBody>
      </p:sp>
    </p:spTree>
    <p:extLst>
      <p:ext uri="{BB962C8B-B14F-4D97-AF65-F5344CB8AC3E}">
        <p14:creationId xmlns:p14="http://schemas.microsoft.com/office/powerpoint/2010/main" val="1712775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Creating the Breakdown Structure</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39723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7C44-9E2E-D38A-297B-3E357C1C0E6B}"/>
              </a:ext>
            </a:extLst>
          </p:cNvPr>
          <p:cNvSpPr>
            <a:spLocks noGrp="1"/>
          </p:cNvSpPr>
          <p:nvPr>
            <p:ph type="title"/>
          </p:nvPr>
        </p:nvSpPr>
        <p:spPr/>
        <p:txBody>
          <a:bodyPr/>
          <a:lstStyle/>
          <a:p>
            <a:r>
              <a:rPr lang="en-IN" dirty="0"/>
              <a:t>Work Breakdown Structure</a:t>
            </a:r>
          </a:p>
        </p:txBody>
      </p:sp>
      <p:sp>
        <p:nvSpPr>
          <p:cNvPr id="3" name="Content Placeholder 2">
            <a:extLst>
              <a:ext uri="{FF2B5EF4-FFF2-40B4-BE49-F238E27FC236}">
                <a16:creationId xmlns:a16="http://schemas.microsoft.com/office/drawing/2014/main" id="{595C0CE7-2CED-7DFE-013C-7124534F9440}"/>
              </a:ext>
            </a:extLst>
          </p:cNvPr>
          <p:cNvSpPr>
            <a:spLocks noGrp="1"/>
          </p:cNvSpPr>
          <p:nvPr>
            <p:ph idx="1"/>
          </p:nvPr>
        </p:nvSpPr>
        <p:spPr/>
        <p:txBody>
          <a:bodyPr/>
          <a:lstStyle/>
          <a:p>
            <a:r>
              <a:rPr lang="en-US" dirty="0"/>
              <a:t>A </a:t>
            </a:r>
            <a:r>
              <a:rPr lang="en-US" b="1" dirty="0">
                <a:solidFill>
                  <a:schemeClr val="accent6"/>
                </a:solidFill>
              </a:rPr>
              <a:t>work breakdown structure (WBS)</a:t>
            </a:r>
            <a:r>
              <a:rPr lang="en-US" dirty="0"/>
              <a:t> is a </a:t>
            </a:r>
            <a:r>
              <a:rPr lang="en-US" b="1" dirty="0"/>
              <a:t>deliverable-oriented grouping </a:t>
            </a:r>
            <a:r>
              <a:rPr lang="en-US" dirty="0"/>
              <a:t>of the </a:t>
            </a:r>
            <a:r>
              <a:rPr lang="en-US" b="1" dirty="0"/>
              <a:t>work involved </a:t>
            </a:r>
            <a:r>
              <a:rPr lang="en-US" dirty="0"/>
              <a:t>in a project that defines its </a:t>
            </a:r>
            <a:r>
              <a:rPr lang="en-US" b="1" dirty="0"/>
              <a:t>total scope</a:t>
            </a:r>
            <a:r>
              <a:rPr lang="en-US" dirty="0"/>
              <a:t>.</a:t>
            </a:r>
          </a:p>
          <a:p>
            <a:r>
              <a:rPr lang="en-US" dirty="0"/>
              <a:t>The WBS is a </a:t>
            </a:r>
            <a:r>
              <a:rPr lang="en-US" b="1" dirty="0"/>
              <a:t>base document </a:t>
            </a:r>
            <a:r>
              <a:rPr lang="en-US" dirty="0"/>
              <a:t>in project management because it provides the basis for planning and managing project </a:t>
            </a:r>
            <a:r>
              <a:rPr lang="en-US" b="1" dirty="0"/>
              <a:t>schedules</a:t>
            </a:r>
            <a:r>
              <a:rPr lang="en-US" dirty="0"/>
              <a:t>, </a:t>
            </a:r>
            <a:r>
              <a:rPr lang="en-US" b="1" dirty="0"/>
              <a:t>costs</a:t>
            </a:r>
            <a:r>
              <a:rPr lang="en-US" dirty="0"/>
              <a:t>, </a:t>
            </a:r>
            <a:r>
              <a:rPr lang="en-US" b="1" dirty="0"/>
              <a:t>resources</a:t>
            </a:r>
            <a:r>
              <a:rPr lang="en-US" dirty="0"/>
              <a:t>, and </a:t>
            </a:r>
            <a:r>
              <a:rPr lang="en-US" b="1" dirty="0"/>
              <a:t>changes</a:t>
            </a:r>
            <a:r>
              <a:rPr lang="en-US" dirty="0"/>
              <a:t>.</a:t>
            </a:r>
          </a:p>
          <a:p>
            <a:r>
              <a:rPr lang="en-US" dirty="0">
                <a:solidFill>
                  <a:schemeClr val="tx2"/>
                </a:solidFill>
              </a:rPr>
              <a:t>“It is believed that the work should not be done on a project if it is not included in the WBS.”</a:t>
            </a:r>
          </a:p>
          <a:p>
            <a:r>
              <a:rPr lang="en-US" dirty="0"/>
              <a:t>The project </a:t>
            </a:r>
            <a:r>
              <a:rPr lang="en-US" b="1" dirty="0"/>
              <a:t>scope management plan</a:t>
            </a:r>
            <a:r>
              <a:rPr lang="en-US" dirty="0"/>
              <a:t>, </a:t>
            </a:r>
            <a:r>
              <a:rPr lang="en-US" b="1" dirty="0"/>
              <a:t>scope statement</a:t>
            </a:r>
            <a:r>
              <a:rPr lang="en-US" dirty="0"/>
              <a:t>, </a:t>
            </a:r>
            <a:r>
              <a:rPr lang="en-US" b="1" dirty="0"/>
              <a:t>requirements documentation</a:t>
            </a:r>
            <a:r>
              <a:rPr lang="en-US" dirty="0"/>
              <a:t>, enterprise </a:t>
            </a:r>
            <a:r>
              <a:rPr lang="en-US" b="1" dirty="0"/>
              <a:t>environmental factors</a:t>
            </a:r>
            <a:r>
              <a:rPr lang="en-US" dirty="0"/>
              <a:t>, and organizational process </a:t>
            </a:r>
            <a:r>
              <a:rPr lang="en-US" b="1" dirty="0"/>
              <a:t>assets </a:t>
            </a:r>
            <a:r>
              <a:rPr lang="en-US" dirty="0"/>
              <a:t>are the </a:t>
            </a:r>
            <a:r>
              <a:rPr lang="en-US" b="1" dirty="0"/>
              <a:t>primary </a:t>
            </a:r>
            <a:r>
              <a:rPr lang="en-US" b="1" dirty="0">
                <a:solidFill>
                  <a:schemeClr val="accent6"/>
                </a:solidFill>
              </a:rPr>
              <a:t>inputs</a:t>
            </a:r>
            <a:r>
              <a:rPr lang="en-US" dirty="0">
                <a:solidFill>
                  <a:schemeClr val="accent6"/>
                </a:solidFill>
              </a:rPr>
              <a:t> for </a:t>
            </a:r>
            <a:r>
              <a:rPr lang="en-US" b="1" dirty="0">
                <a:solidFill>
                  <a:schemeClr val="accent6"/>
                </a:solidFill>
              </a:rPr>
              <a:t>creating a WBS</a:t>
            </a:r>
            <a:r>
              <a:rPr lang="en-US" dirty="0"/>
              <a:t>. </a:t>
            </a:r>
          </a:p>
        </p:txBody>
      </p:sp>
    </p:spTree>
    <p:extLst>
      <p:ext uri="{BB962C8B-B14F-4D97-AF65-F5344CB8AC3E}">
        <p14:creationId xmlns:p14="http://schemas.microsoft.com/office/powerpoint/2010/main" val="163098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0B06-F938-7F41-C62F-6BC81ABC64EE}"/>
              </a:ext>
            </a:extLst>
          </p:cNvPr>
          <p:cNvSpPr>
            <a:spLocks noGrp="1"/>
          </p:cNvSpPr>
          <p:nvPr>
            <p:ph type="title"/>
          </p:nvPr>
        </p:nvSpPr>
        <p:spPr/>
        <p:txBody>
          <a:bodyPr/>
          <a:lstStyle/>
          <a:p>
            <a:r>
              <a:rPr lang="en-IN" dirty="0"/>
              <a:t>Work Breakdown Structure (contd.)</a:t>
            </a:r>
          </a:p>
        </p:txBody>
      </p:sp>
      <p:grpSp>
        <p:nvGrpSpPr>
          <p:cNvPr id="21" name="Group 20">
            <a:extLst>
              <a:ext uri="{FF2B5EF4-FFF2-40B4-BE49-F238E27FC236}">
                <a16:creationId xmlns:a16="http://schemas.microsoft.com/office/drawing/2014/main" id="{5D6F3197-C0A6-FD47-D8E8-EB4A95B1B2F1}"/>
              </a:ext>
            </a:extLst>
          </p:cNvPr>
          <p:cNvGrpSpPr/>
          <p:nvPr/>
        </p:nvGrpSpPr>
        <p:grpSpPr>
          <a:xfrm>
            <a:off x="189240" y="1017460"/>
            <a:ext cx="3556321" cy="3478291"/>
            <a:chOff x="179408" y="1577898"/>
            <a:chExt cx="3556321" cy="3478291"/>
          </a:xfrm>
        </p:grpSpPr>
        <p:pic>
          <p:nvPicPr>
            <p:cNvPr id="6" name="Picture 5">
              <a:extLst>
                <a:ext uri="{FF2B5EF4-FFF2-40B4-BE49-F238E27FC236}">
                  <a16:creationId xmlns:a16="http://schemas.microsoft.com/office/drawing/2014/main" id="{69FC2107-F11F-1995-8827-4D7CBE59B815}"/>
                </a:ext>
              </a:extLst>
            </p:cNvPr>
            <p:cNvPicPr>
              <a:picLocks noChangeAspect="1"/>
            </p:cNvPicPr>
            <p:nvPr/>
          </p:nvPicPr>
          <p:blipFill>
            <a:blip r:embed="rId2" cstate="hqprint">
              <a:extLst>
                <a:ext uri="{28A0092B-C50C-407E-A947-70E740481C1C}">
                  <a14:useLocalDpi xmlns:a14="http://schemas.microsoft.com/office/drawing/2010/main" val="0"/>
                </a:ext>
              </a:extLst>
            </a:blip>
            <a:srcRect t="2529" b="2529"/>
            <a:stretch/>
          </p:blipFill>
          <p:spPr>
            <a:xfrm>
              <a:off x="1415603"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0" name="TextBox 9">
              <a:extLst>
                <a:ext uri="{FF2B5EF4-FFF2-40B4-BE49-F238E27FC236}">
                  <a16:creationId xmlns:a16="http://schemas.microsoft.com/office/drawing/2014/main" id="{982A9DAF-B7FD-8396-8020-A1CF298B1B46}"/>
                </a:ext>
              </a:extLst>
            </p:cNvPr>
            <p:cNvSpPr txBox="1"/>
            <p:nvPr/>
          </p:nvSpPr>
          <p:spPr>
            <a:xfrm>
              <a:off x="1278848" y="1577898"/>
              <a:ext cx="1345557" cy="461665"/>
            </a:xfrm>
            <a:prstGeom prst="rect">
              <a:avLst/>
            </a:prstGeom>
            <a:noFill/>
          </p:spPr>
          <p:txBody>
            <a:bodyPr wrap="square">
              <a:spAutoFit/>
            </a:bodyPr>
            <a:lstStyle/>
            <a:p>
              <a:pPr algn="ctr"/>
              <a:r>
                <a:rPr lang="en-US" sz="2400" b="1" dirty="0">
                  <a:solidFill>
                    <a:schemeClr val="accent6"/>
                  </a:solidFill>
                </a:rPr>
                <a:t>Benefits</a:t>
              </a:r>
              <a:endParaRPr lang="en-IN" sz="2400" dirty="0">
                <a:solidFill>
                  <a:schemeClr val="accent6"/>
                </a:solidFill>
              </a:endParaRPr>
            </a:p>
          </p:txBody>
        </p:sp>
        <p:sp>
          <p:nvSpPr>
            <p:cNvPr id="16" name="TextBox 15">
              <a:extLst>
                <a:ext uri="{FF2B5EF4-FFF2-40B4-BE49-F238E27FC236}">
                  <a16:creationId xmlns:a16="http://schemas.microsoft.com/office/drawing/2014/main" id="{3CEF2C4E-6F76-1DB5-EE8D-E8456EF15A78}"/>
                </a:ext>
              </a:extLst>
            </p:cNvPr>
            <p:cNvSpPr txBox="1"/>
            <p:nvPr/>
          </p:nvSpPr>
          <p:spPr>
            <a:xfrm>
              <a:off x="179408" y="3424973"/>
              <a:ext cx="3556321" cy="1631216"/>
            </a:xfrm>
            <a:prstGeom prst="rect">
              <a:avLst/>
            </a:prstGeom>
            <a:noFill/>
          </p:spPr>
          <p:txBody>
            <a:bodyPr wrap="square">
              <a:spAutoFit/>
            </a:bodyPr>
            <a:lstStyle/>
            <a:p>
              <a:pPr marL="285750" indent="-285750" algn="just">
                <a:buFont typeface="Arial" panose="020B0604020202020204" pitchFamily="34" charset="0"/>
                <a:buChar char="•"/>
              </a:pPr>
              <a:r>
                <a:rPr lang="en-US" sz="2000" b="1" dirty="0">
                  <a:solidFill>
                    <a:schemeClr val="bg1">
                      <a:lumMod val="50000"/>
                    </a:schemeClr>
                  </a:solidFill>
                </a:rPr>
                <a:t>Enhanced </a:t>
              </a:r>
              <a:r>
                <a:rPr lang="en-US" sz="2000" dirty="0">
                  <a:solidFill>
                    <a:schemeClr val="bg1">
                      <a:lumMod val="50000"/>
                    </a:schemeClr>
                  </a:solidFill>
                </a:rPr>
                <a:t>Project </a:t>
              </a:r>
              <a:r>
                <a:rPr lang="en-US" sz="2000" b="1" dirty="0">
                  <a:solidFill>
                    <a:schemeClr val="bg1">
                      <a:lumMod val="50000"/>
                    </a:schemeClr>
                  </a:solidFill>
                </a:rPr>
                <a:t>Planning </a:t>
              </a:r>
              <a:r>
                <a:rPr lang="en-US" sz="2000" dirty="0">
                  <a:solidFill>
                    <a:schemeClr val="bg1">
                      <a:lumMod val="50000"/>
                    </a:schemeClr>
                  </a:solidFill>
                </a:rPr>
                <a:t>and Management</a:t>
              </a:r>
            </a:p>
            <a:p>
              <a:pPr marL="285750" indent="-285750" algn="just">
                <a:buFont typeface="Arial" panose="020B0604020202020204" pitchFamily="34" charset="0"/>
                <a:buChar char="•"/>
              </a:pPr>
              <a:r>
                <a:rPr lang="en-US" sz="2000" b="1" dirty="0">
                  <a:solidFill>
                    <a:schemeClr val="bg1">
                      <a:lumMod val="50000"/>
                    </a:schemeClr>
                  </a:solidFill>
                </a:rPr>
                <a:t>Improved Communication </a:t>
              </a:r>
              <a:r>
                <a:rPr lang="en-US" sz="2000" dirty="0">
                  <a:solidFill>
                    <a:schemeClr val="bg1">
                      <a:lumMod val="50000"/>
                    </a:schemeClr>
                  </a:solidFill>
                </a:rPr>
                <a:t>and </a:t>
              </a:r>
              <a:r>
                <a:rPr lang="en-US" sz="2000" b="1" dirty="0">
                  <a:solidFill>
                    <a:schemeClr val="bg1">
                      <a:lumMod val="50000"/>
                    </a:schemeClr>
                  </a:solidFill>
                </a:rPr>
                <a:t>Collaboration</a:t>
              </a:r>
            </a:p>
            <a:p>
              <a:pPr marL="285750" indent="-285750" algn="just">
                <a:buFont typeface="Arial" panose="020B0604020202020204" pitchFamily="34" charset="0"/>
                <a:buChar char="•"/>
              </a:pPr>
              <a:r>
                <a:rPr lang="en-US" sz="2000" dirty="0">
                  <a:solidFill>
                    <a:schemeClr val="bg1">
                      <a:lumMod val="50000"/>
                    </a:schemeClr>
                  </a:solidFill>
                </a:rPr>
                <a:t>Effective </a:t>
              </a:r>
              <a:r>
                <a:rPr lang="en-US" sz="2000" b="1" dirty="0">
                  <a:solidFill>
                    <a:schemeClr val="bg1">
                      <a:lumMod val="50000"/>
                    </a:schemeClr>
                  </a:solidFill>
                </a:rPr>
                <a:t>Risk Management</a:t>
              </a:r>
              <a:endParaRPr lang="en-IN" sz="2000" b="1" dirty="0">
                <a:solidFill>
                  <a:schemeClr val="bg1">
                    <a:lumMod val="50000"/>
                  </a:schemeClr>
                </a:solidFill>
              </a:endParaRPr>
            </a:p>
          </p:txBody>
        </p:sp>
      </p:grpSp>
      <p:grpSp>
        <p:nvGrpSpPr>
          <p:cNvPr id="22" name="Group 21">
            <a:extLst>
              <a:ext uri="{FF2B5EF4-FFF2-40B4-BE49-F238E27FC236}">
                <a16:creationId xmlns:a16="http://schemas.microsoft.com/office/drawing/2014/main" id="{6916838A-4300-E22C-DC3F-216C82D77442}"/>
              </a:ext>
            </a:extLst>
          </p:cNvPr>
          <p:cNvGrpSpPr/>
          <p:nvPr/>
        </p:nvGrpSpPr>
        <p:grpSpPr>
          <a:xfrm>
            <a:off x="4443416" y="1017460"/>
            <a:ext cx="3556321" cy="2862738"/>
            <a:chOff x="4433584" y="1577898"/>
            <a:chExt cx="3556321" cy="2862738"/>
          </a:xfrm>
        </p:grpSpPr>
        <p:pic>
          <p:nvPicPr>
            <p:cNvPr id="7" name="Picture 6">
              <a:extLst>
                <a:ext uri="{FF2B5EF4-FFF2-40B4-BE49-F238E27FC236}">
                  <a16:creationId xmlns:a16="http://schemas.microsoft.com/office/drawing/2014/main" id="{60D77EDC-BD6D-3FDF-816F-05EF2D5CAFB9}"/>
                </a:ext>
              </a:extLst>
            </p:cNvPr>
            <p:cNvPicPr>
              <a:picLocks noChangeAspect="1"/>
            </p:cNvPicPr>
            <p:nvPr/>
          </p:nvPicPr>
          <p:blipFill>
            <a:blip r:embed="rId3">
              <a:extLst>
                <a:ext uri="{28A0092B-C50C-407E-A947-70E740481C1C}">
                  <a14:useLocalDpi xmlns:a14="http://schemas.microsoft.com/office/drawing/2010/main" val="0"/>
                </a:ext>
              </a:extLst>
            </a:blip>
            <a:srcRect t="2529" b="2529"/>
            <a:stretch/>
          </p:blipFill>
          <p:spPr>
            <a:xfrm>
              <a:off x="5675723"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1" name="TextBox 10">
              <a:extLst>
                <a:ext uri="{FF2B5EF4-FFF2-40B4-BE49-F238E27FC236}">
                  <a16:creationId xmlns:a16="http://schemas.microsoft.com/office/drawing/2014/main" id="{5F09584A-23FF-22E2-D836-462256B5EA3D}"/>
                </a:ext>
              </a:extLst>
            </p:cNvPr>
            <p:cNvSpPr txBox="1"/>
            <p:nvPr/>
          </p:nvSpPr>
          <p:spPr>
            <a:xfrm>
              <a:off x="5538967" y="1577898"/>
              <a:ext cx="1345557" cy="461665"/>
            </a:xfrm>
            <a:prstGeom prst="rect">
              <a:avLst/>
            </a:prstGeom>
            <a:noFill/>
          </p:spPr>
          <p:txBody>
            <a:bodyPr wrap="square">
              <a:spAutoFit/>
            </a:bodyPr>
            <a:lstStyle/>
            <a:p>
              <a:pPr algn="ctr"/>
              <a:r>
                <a:rPr lang="en-US" sz="2400" b="1" dirty="0">
                  <a:solidFill>
                    <a:schemeClr val="accent6"/>
                  </a:solidFill>
                </a:rPr>
                <a:t>Tools</a:t>
              </a:r>
              <a:endParaRPr lang="en-IN" sz="2400" dirty="0">
                <a:solidFill>
                  <a:schemeClr val="accent6"/>
                </a:solidFill>
              </a:endParaRPr>
            </a:p>
          </p:txBody>
        </p:sp>
        <p:sp>
          <p:nvSpPr>
            <p:cNvPr id="18" name="TextBox 17">
              <a:extLst>
                <a:ext uri="{FF2B5EF4-FFF2-40B4-BE49-F238E27FC236}">
                  <a16:creationId xmlns:a16="http://schemas.microsoft.com/office/drawing/2014/main" id="{76E36579-9746-90D9-99BD-A700F614516C}"/>
                </a:ext>
              </a:extLst>
            </p:cNvPr>
            <p:cNvSpPr txBox="1"/>
            <p:nvPr/>
          </p:nvSpPr>
          <p:spPr>
            <a:xfrm>
              <a:off x="4433584" y="3424973"/>
              <a:ext cx="3556321" cy="1015663"/>
            </a:xfrm>
            <a:prstGeom prst="rect">
              <a:avLst/>
            </a:prstGeom>
            <a:noFill/>
          </p:spPr>
          <p:txBody>
            <a:bodyPr wrap="square">
              <a:spAutoFit/>
            </a:bodyPr>
            <a:lstStyle/>
            <a:p>
              <a:pPr marL="285750" indent="-285750">
                <a:buFont typeface="Arial" panose="020B0604020202020204" pitchFamily="34" charset="0"/>
                <a:buChar char="•"/>
              </a:pPr>
              <a:r>
                <a:rPr lang="en-US" sz="2000" b="1" dirty="0">
                  <a:solidFill>
                    <a:schemeClr val="bg1">
                      <a:lumMod val="50000"/>
                    </a:schemeClr>
                  </a:solidFill>
                </a:rPr>
                <a:t>Decomposition </a:t>
              </a:r>
              <a:r>
                <a:rPr lang="en-US" sz="2000" dirty="0">
                  <a:solidFill>
                    <a:schemeClr val="bg1">
                      <a:lumMod val="50000"/>
                    </a:schemeClr>
                  </a:solidFill>
                </a:rPr>
                <a:t>– Subdividing project deliverables into smaller pieces</a:t>
              </a:r>
              <a:endParaRPr lang="en-IN" sz="2000" dirty="0">
                <a:solidFill>
                  <a:schemeClr val="bg1">
                    <a:lumMod val="50000"/>
                  </a:schemeClr>
                </a:solidFill>
              </a:endParaRPr>
            </a:p>
          </p:txBody>
        </p:sp>
      </p:grpSp>
      <p:grpSp>
        <p:nvGrpSpPr>
          <p:cNvPr id="23" name="Group 22">
            <a:extLst>
              <a:ext uri="{FF2B5EF4-FFF2-40B4-BE49-F238E27FC236}">
                <a16:creationId xmlns:a16="http://schemas.microsoft.com/office/drawing/2014/main" id="{3345B1B2-EC74-4E4B-D335-E251E88FE964}"/>
              </a:ext>
            </a:extLst>
          </p:cNvPr>
          <p:cNvGrpSpPr/>
          <p:nvPr/>
        </p:nvGrpSpPr>
        <p:grpSpPr>
          <a:xfrm>
            <a:off x="8587789" y="1017460"/>
            <a:ext cx="3324832" cy="3786067"/>
            <a:chOff x="8577957" y="1577898"/>
            <a:chExt cx="3324832" cy="3786067"/>
          </a:xfrm>
        </p:grpSpPr>
        <p:pic>
          <p:nvPicPr>
            <p:cNvPr id="8" name="Picture 7">
              <a:extLst>
                <a:ext uri="{FF2B5EF4-FFF2-40B4-BE49-F238E27FC236}">
                  <a16:creationId xmlns:a16="http://schemas.microsoft.com/office/drawing/2014/main" id="{063C8B37-CDD1-19DD-BF96-C771EFD545F1}"/>
                </a:ext>
              </a:extLst>
            </p:cNvPr>
            <p:cNvPicPr>
              <a:picLocks noChangeAspect="1"/>
            </p:cNvPicPr>
            <p:nvPr/>
          </p:nvPicPr>
          <p:blipFill>
            <a:blip r:embed="rId4">
              <a:extLst>
                <a:ext uri="{28A0092B-C50C-407E-A947-70E740481C1C}">
                  <a14:useLocalDpi xmlns:a14="http://schemas.microsoft.com/office/drawing/2010/main" val="0"/>
                </a:ext>
              </a:extLst>
            </a:blip>
            <a:srcRect l="6114" r="6114"/>
            <a:stretch/>
          </p:blipFill>
          <p:spPr>
            <a:xfrm>
              <a:off x="9704350"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2" name="TextBox 11">
              <a:extLst>
                <a:ext uri="{FF2B5EF4-FFF2-40B4-BE49-F238E27FC236}">
                  <a16:creationId xmlns:a16="http://schemas.microsoft.com/office/drawing/2014/main" id="{ABE6E4F9-D70B-1A59-7136-C800F01F8836}"/>
                </a:ext>
              </a:extLst>
            </p:cNvPr>
            <p:cNvSpPr txBox="1"/>
            <p:nvPr/>
          </p:nvSpPr>
          <p:spPr>
            <a:xfrm>
              <a:off x="9567594" y="1577898"/>
              <a:ext cx="1345557" cy="461665"/>
            </a:xfrm>
            <a:prstGeom prst="rect">
              <a:avLst/>
            </a:prstGeom>
            <a:noFill/>
          </p:spPr>
          <p:txBody>
            <a:bodyPr wrap="square">
              <a:spAutoFit/>
            </a:bodyPr>
            <a:lstStyle/>
            <a:p>
              <a:pPr algn="ctr"/>
              <a:r>
                <a:rPr lang="en-US" sz="2400" b="1" dirty="0">
                  <a:solidFill>
                    <a:schemeClr val="accent6"/>
                  </a:solidFill>
                </a:rPr>
                <a:t>Output</a:t>
              </a:r>
              <a:endParaRPr lang="en-IN" sz="2400" dirty="0">
                <a:solidFill>
                  <a:schemeClr val="accent6"/>
                </a:solidFill>
              </a:endParaRPr>
            </a:p>
          </p:txBody>
        </p:sp>
        <p:sp>
          <p:nvSpPr>
            <p:cNvPr id="20" name="TextBox 19">
              <a:extLst>
                <a:ext uri="{FF2B5EF4-FFF2-40B4-BE49-F238E27FC236}">
                  <a16:creationId xmlns:a16="http://schemas.microsoft.com/office/drawing/2014/main" id="{A4C2039E-A79D-1800-5D33-A8095EFE6231}"/>
                </a:ext>
              </a:extLst>
            </p:cNvPr>
            <p:cNvSpPr txBox="1"/>
            <p:nvPr/>
          </p:nvSpPr>
          <p:spPr>
            <a:xfrm>
              <a:off x="8577957" y="3424973"/>
              <a:ext cx="3324832" cy="1938992"/>
            </a:xfrm>
            <a:prstGeom prst="rect">
              <a:avLst/>
            </a:prstGeom>
            <a:noFill/>
          </p:spPr>
          <p:txBody>
            <a:bodyPr wrap="square">
              <a:spAutoFit/>
            </a:bodyPr>
            <a:lstStyle/>
            <a:p>
              <a:pPr algn="just"/>
              <a:r>
                <a:rPr lang="en-US" sz="2000" dirty="0">
                  <a:solidFill>
                    <a:schemeClr val="bg1">
                      <a:lumMod val="50000"/>
                    </a:schemeClr>
                  </a:solidFill>
                </a:rPr>
                <a:t>The </a:t>
              </a:r>
              <a:r>
                <a:rPr lang="en-US" sz="2000" b="1" dirty="0">
                  <a:solidFill>
                    <a:schemeClr val="bg1">
                      <a:lumMod val="50000"/>
                    </a:schemeClr>
                  </a:solidFill>
                </a:rPr>
                <a:t>scope baseline </a:t>
              </a:r>
              <a:r>
                <a:rPr lang="en-US" sz="2000" dirty="0">
                  <a:solidFill>
                    <a:schemeClr val="bg1">
                      <a:lumMod val="50000"/>
                    </a:schemeClr>
                  </a:solidFill>
                </a:rPr>
                <a:t>and project </a:t>
              </a:r>
              <a:r>
                <a:rPr lang="en-US" sz="2000" b="1" dirty="0">
                  <a:solidFill>
                    <a:schemeClr val="bg1">
                      <a:lumMod val="50000"/>
                    </a:schemeClr>
                  </a:solidFill>
                </a:rPr>
                <a:t>documents updates</a:t>
              </a:r>
              <a:r>
                <a:rPr lang="en-US" sz="2000" dirty="0">
                  <a:solidFill>
                    <a:schemeClr val="bg1">
                      <a:lumMod val="50000"/>
                    </a:schemeClr>
                  </a:solidFill>
                </a:rPr>
                <a:t>. </a:t>
              </a:r>
            </a:p>
            <a:p>
              <a:pPr algn="just"/>
              <a:r>
                <a:rPr lang="en-US" sz="2000" dirty="0">
                  <a:solidFill>
                    <a:schemeClr val="bg1">
                      <a:lumMod val="50000"/>
                    </a:schemeClr>
                  </a:solidFill>
                </a:rPr>
                <a:t>The scope baseline includes the </a:t>
              </a:r>
              <a:r>
                <a:rPr lang="en-US" sz="2000" b="1" dirty="0">
                  <a:solidFill>
                    <a:schemeClr val="bg1">
                      <a:lumMod val="50000"/>
                    </a:schemeClr>
                  </a:solidFill>
                </a:rPr>
                <a:t>approved project scope </a:t>
              </a:r>
              <a:r>
                <a:rPr lang="en-US" sz="2000" dirty="0">
                  <a:solidFill>
                    <a:schemeClr val="bg1">
                      <a:lumMod val="50000"/>
                    </a:schemeClr>
                  </a:solidFill>
                </a:rPr>
                <a:t>statement and its associated </a:t>
              </a:r>
              <a:r>
                <a:rPr lang="en-US" sz="2000" b="1" dirty="0">
                  <a:solidFill>
                    <a:schemeClr val="bg1">
                      <a:lumMod val="50000"/>
                    </a:schemeClr>
                  </a:solidFill>
                </a:rPr>
                <a:t>WBS </a:t>
              </a:r>
              <a:r>
                <a:rPr lang="en-US" sz="2000" dirty="0">
                  <a:solidFill>
                    <a:schemeClr val="bg1">
                      <a:lumMod val="50000"/>
                    </a:schemeClr>
                  </a:solidFill>
                </a:rPr>
                <a:t>and </a:t>
              </a:r>
              <a:r>
                <a:rPr lang="en-US" sz="2000" b="1" dirty="0">
                  <a:solidFill>
                    <a:schemeClr val="bg1">
                      <a:lumMod val="50000"/>
                    </a:schemeClr>
                  </a:solidFill>
                </a:rPr>
                <a:t>WBS dictionary</a:t>
              </a:r>
              <a:r>
                <a:rPr lang="en-US" sz="2000" dirty="0">
                  <a:solidFill>
                    <a:schemeClr val="bg1">
                      <a:lumMod val="50000"/>
                    </a:schemeClr>
                  </a:solidFill>
                </a:rPr>
                <a:t>.</a:t>
              </a:r>
              <a:endParaRPr lang="en-IN" sz="2000" dirty="0">
                <a:solidFill>
                  <a:schemeClr val="bg1">
                    <a:lumMod val="50000"/>
                  </a:schemeClr>
                </a:solidFill>
              </a:endParaRPr>
            </a:p>
          </p:txBody>
        </p:sp>
      </p:grpSp>
    </p:spTree>
    <p:extLst>
      <p:ext uri="{BB962C8B-B14F-4D97-AF65-F5344CB8AC3E}">
        <p14:creationId xmlns:p14="http://schemas.microsoft.com/office/powerpoint/2010/main" val="292462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9E92-7309-5867-69DA-A5B9B2D5E7E4}"/>
              </a:ext>
            </a:extLst>
          </p:cNvPr>
          <p:cNvSpPr>
            <a:spLocks noGrp="1"/>
          </p:cNvSpPr>
          <p:nvPr>
            <p:ph type="title"/>
          </p:nvPr>
        </p:nvSpPr>
        <p:spPr/>
        <p:txBody>
          <a:bodyPr/>
          <a:lstStyle/>
          <a:p>
            <a:r>
              <a:rPr lang="en-IN" dirty="0"/>
              <a:t>Some Facts and Figures</a:t>
            </a:r>
          </a:p>
        </p:txBody>
      </p:sp>
      <p:sp>
        <p:nvSpPr>
          <p:cNvPr id="3" name="Content Placeholder 2">
            <a:extLst>
              <a:ext uri="{FF2B5EF4-FFF2-40B4-BE49-F238E27FC236}">
                <a16:creationId xmlns:a16="http://schemas.microsoft.com/office/drawing/2014/main" id="{E6AF5470-6430-3949-ED2B-C03892445FEC}"/>
              </a:ext>
            </a:extLst>
          </p:cNvPr>
          <p:cNvSpPr>
            <a:spLocks noGrp="1"/>
          </p:cNvSpPr>
          <p:nvPr>
            <p:ph idx="1"/>
          </p:nvPr>
        </p:nvSpPr>
        <p:spPr>
          <a:xfrm>
            <a:off x="131176" y="3712692"/>
            <a:ext cx="11929641" cy="2714246"/>
          </a:xfrm>
        </p:spPr>
        <p:txBody>
          <a:bodyPr/>
          <a:lstStyle/>
          <a:p>
            <a:pPr marL="0" indent="0">
              <a:buNone/>
            </a:pPr>
            <a:r>
              <a:rPr lang="en-US" sz="2000" b="1" dirty="0"/>
              <a:t>Common Causes of Project Failure</a:t>
            </a:r>
          </a:p>
          <a:p>
            <a:r>
              <a:rPr lang="en-US" sz="2000" b="1" dirty="0">
                <a:solidFill>
                  <a:schemeClr val="accent6"/>
                </a:solidFill>
              </a:rPr>
              <a:t>Poor requirement gathering</a:t>
            </a:r>
            <a:r>
              <a:rPr lang="en-US" sz="2000" dirty="0"/>
              <a:t> cited as the leading cause in </a:t>
            </a:r>
            <a:r>
              <a:rPr lang="en-US" b="1" dirty="0"/>
              <a:t>39.03%</a:t>
            </a:r>
            <a:r>
              <a:rPr lang="en-US" sz="2000" dirty="0"/>
              <a:t> of failures.</a:t>
            </a:r>
          </a:p>
          <a:p>
            <a:r>
              <a:rPr lang="en-US" sz="2000" b="1" dirty="0"/>
              <a:t>Inadequate planning</a:t>
            </a:r>
            <a:r>
              <a:rPr lang="en-US" sz="2000" dirty="0"/>
              <a:t> and </a:t>
            </a:r>
            <a:r>
              <a:rPr lang="en-US" sz="2000" b="1" dirty="0"/>
              <a:t>lack of communications </a:t>
            </a:r>
            <a:r>
              <a:rPr lang="en-US" sz="2000" dirty="0"/>
              <a:t>are also significant contributors, with </a:t>
            </a:r>
            <a:r>
              <a:rPr lang="en-US" b="1" dirty="0"/>
              <a:t>57%</a:t>
            </a:r>
            <a:r>
              <a:rPr lang="en-US" sz="2000" dirty="0"/>
              <a:t> of failing projects attributed to communication breakdowns. </a:t>
            </a:r>
          </a:p>
          <a:p>
            <a:r>
              <a:rPr lang="en-US" sz="2000" b="1" dirty="0"/>
              <a:t>Scope creep</a:t>
            </a:r>
            <a:r>
              <a:rPr lang="en-US" sz="2000" dirty="0"/>
              <a:t>, unclear objectives and outcomes (</a:t>
            </a:r>
            <a:r>
              <a:rPr lang="en-US" b="1" dirty="0"/>
              <a:t>32%</a:t>
            </a:r>
            <a:r>
              <a:rPr lang="en-US" sz="2000" dirty="0"/>
              <a:t>)</a:t>
            </a:r>
          </a:p>
          <a:p>
            <a:r>
              <a:rPr lang="en-US" sz="2000" b="1" dirty="0"/>
              <a:t>Insufficient involvement </a:t>
            </a:r>
            <a:r>
              <a:rPr lang="en-US" sz="2000" dirty="0"/>
              <a:t>from senior management (</a:t>
            </a:r>
            <a:r>
              <a:rPr lang="en-US" b="1" dirty="0"/>
              <a:t>37%</a:t>
            </a:r>
            <a:r>
              <a:rPr lang="en-US" sz="2000" dirty="0"/>
              <a:t>) </a:t>
            </a:r>
          </a:p>
          <a:p>
            <a:r>
              <a:rPr lang="en-US" b="1" dirty="0"/>
              <a:t>29%</a:t>
            </a:r>
            <a:r>
              <a:rPr lang="en-US" sz="2000" dirty="0"/>
              <a:t> of failures are due to </a:t>
            </a:r>
            <a:r>
              <a:rPr lang="en-US" sz="2000" b="1" dirty="0"/>
              <a:t>poor or inadequate testing</a:t>
            </a:r>
          </a:p>
        </p:txBody>
      </p:sp>
      <p:sp>
        <p:nvSpPr>
          <p:cNvPr id="4" name="TextBox 3">
            <a:hlinkClick r:id="rId2"/>
            <a:extLst>
              <a:ext uri="{FF2B5EF4-FFF2-40B4-BE49-F238E27FC236}">
                <a16:creationId xmlns:a16="http://schemas.microsoft.com/office/drawing/2014/main" id="{F18752A8-23CA-A9C1-25EE-3AEACDF4508C}"/>
              </a:ext>
            </a:extLst>
          </p:cNvPr>
          <p:cNvSpPr txBox="1"/>
          <p:nvPr/>
        </p:nvSpPr>
        <p:spPr>
          <a:xfrm>
            <a:off x="11359721" y="711201"/>
            <a:ext cx="832279" cy="369332"/>
          </a:xfrm>
          <a:prstGeom prst="rect">
            <a:avLst/>
          </a:prstGeom>
          <a:noFill/>
        </p:spPr>
        <p:txBody>
          <a:bodyPr wrap="none" rtlCol="0">
            <a:spAutoFit/>
          </a:bodyPr>
          <a:lstStyle/>
          <a:p>
            <a:r>
              <a:rPr lang="en-IN" b="1" dirty="0">
                <a:solidFill>
                  <a:schemeClr val="accent6"/>
                </a:solidFill>
                <a:highlight>
                  <a:srgbClr val="FFFF00"/>
                </a:highlight>
              </a:rPr>
              <a:t>Source</a:t>
            </a:r>
          </a:p>
        </p:txBody>
      </p:sp>
      <p:grpSp>
        <p:nvGrpSpPr>
          <p:cNvPr id="20" name="Group 19">
            <a:extLst>
              <a:ext uri="{FF2B5EF4-FFF2-40B4-BE49-F238E27FC236}">
                <a16:creationId xmlns:a16="http://schemas.microsoft.com/office/drawing/2014/main" id="{5024D8C3-D91F-B126-2B01-075D1F1E83D9}"/>
              </a:ext>
            </a:extLst>
          </p:cNvPr>
          <p:cNvGrpSpPr/>
          <p:nvPr/>
        </p:nvGrpSpPr>
        <p:grpSpPr>
          <a:xfrm>
            <a:off x="787941" y="861395"/>
            <a:ext cx="2918298" cy="2592520"/>
            <a:chOff x="787941" y="861395"/>
            <a:chExt cx="2918298" cy="2592520"/>
          </a:xfrm>
        </p:grpSpPr>
        <p:pic>
          <p:nvPicPr>
            <p:cNvPr id="5" name="Picture 4">
              <a:extLst>
                <a:ext uri="{FF2B5EF4-FFF2-40B4-BE49-F238E27FC236}">
                  <a16:creationId xmlns:a16="http://schemas.microsoft.com/office/drawing/2014/main" id="{19731D1F-CB30-C973-8782-74BDA8C01FD4}"/>
                </a:ext>
              </a:extLst>
            </p:cNvPr>
            <p:cNvPicPr>
              <a:picLocks noChangeAspect="1"/>
            </p:cNvPicPr>
            <p:nvPr/>
          </p:nvPicPr>
          <p:blipFill>
            <a:blip r:embed="rId3">
              <a:extLst>
                <a:ext uri="{28A0092B-C50C-407E-A947-70E740481C1C}">
                  <a14:useLocalDpi xmlns:a14="http://schemas.microsoft.com/office/drawing/2010/main" val="0"/>
                </a:ext>
              </a:extLst>
            </a:blip>
            <a:srcRect t="2529" b="2529"/>
            <a:stretch/>
          </p:blipFill>
          <p:spPr>
            <a:xfrm>
              <a:off x="1284051" y="861395"/>
              <a:ext cx="1926078" cy="1828666"/>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9" name="TextBox 8">
              <a:extLst>
                <a:ext uri="{FF2B5EF4-FFF2-40B4-BE49-F238E27FC236}">
                  <a16:creationId xmlns:a16="http://schemas.microsoft.com/office/drawing/2014/main" id="{BAAB5748-D4E8-FC46-4BAF-E061A69FFCB7}"/>
                </a:ext>
              </a:extLst>
            </p:cNvPr>
            <p:cNvSpPr txBox="1"/>
            <p:nvPr/>
          </p:nvSpPr>
          <p:spPr>
            <a:xfrm>
              <a:off x="787941" y="2807584"/>
              <a:ext cx="2918298" cy="646331"/>
            </a:xfrm>
            <a:prstGeom prst="rect">
              <a:avLst/>
            </a:prstGeom>
            <a:noFill/>
          </p:spPr>
          <p:txBody>
            <a:bodyPr wrap="square">
              <a:spAutoFit/>
            </a:bodyPr>
            <a:lstStyle/>
            <a:p>
              <a:pPr algn="ctr"/>
              <a:r>
                <a:rPr lang="en-IN" dirty="0"/>
                <a:t>Software Projects </a:t>
              </a:r>
              <a:r>
                <a:rPr lang="en-IN" b="1" dirty="0">
                  <a:solidFill>
                    <a:schemeClr val="accent6"/>
                  </a:solidFill>
                </a:rPr>
                <a:t>Cancelled</a:t>
              </a:r>
              <a:r>
                <a:rPr lang="en-IN" dirty="0"/>
                <a:t> before completion.</a:t>
              </a:r>
            </a:p>
          </p:txBody>
        </p:sp>
      </p:grpSp>
      <p:grpSp>
        <p:nvGrpSpPr>
          <p:cNvPr id="21" name="Group 20">
            <a:extLst>
              <a:ext uri="{FF2B5EF4-FFF2-40B4-BE49-F238E27FC236}">
                <a16:creationId xmlns:a16="http://schemas.microsoft.com/office/drawing/2014/main" id="{58629B3C-8A93-99A7-358B-38EE669A4BF6}"/>
              </a:ext>
            </a:extLst>
          </p:cNvPr>
          <p:cNvGrpSpPr/>
          <p:nvPr/>
        </p:nvGrpSpPr>
        <p:grpSpPr>
          <a:xfrm>
            <a:off x="4980558" y="861395"/>
            <a:ext cx="2230879" cy="2592520"/>
            <a:chOff x="4980558" y="861395"/>
            <a:chExt cx="2230879" cy="2592520"/>
          </a:xfrm>
        </p:grpSpPr>
        <p:pic>
          <p:nvPicPr>
            <p:cNvPr id="6" name="Picture 5">
              <a:extLst>
                <a:ext uri="{FF2B5EF4-FFF2-40B4-BE49-F238E27FC236}">
                  <a16:creationId xmlns:a16="http://schemas.microsoft.com/office/drawing/2014/main" id="{49DBDB42-13CD-9BD9-9C5B-C8C97510CFE3}"/>
                </a:ext>
              </a:extLst>
            </p:cNvPr>
            <p:cNvPicPr>
              <a:picLocks noChangeAspect="1"/>
            </p:cNvPicPr>
            <p:nvPr/>
          </p:nvPicPr>
          <p:blipFill>
            <a:blip r:embed="rId4">
              <a:extLst>
                <a:ext uri="{28A0092B-C50C-407E-A947-70E740481C1C}">
                  <a14:useLocalDpi xmlns:a14="http://schemas.microsoft.com/office/drawing/2010/main" val="0"/>
                </a:ext>
              </a:extLst>
            </a:blip>
            <a:srcRect l="14891" r="14891"/>
            <a:stretch/>
          </p:blipFill>
          <p:spPr>
            <a:xfrm>
              <a:off x="5064866" y="861395"/>
              <a:ext cx="1926078" cy="1828666"/>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3" name="TextBox 12">
              <a:extLst>
                <a:ext uri="{FF2B5EF4-FFF2-40B4-BE49-F238E27FC236}">
                  <a16:creationId xmlns:a16="http://schemas.microsoft.com/office/drawing/2014/main" id="{37FDEBBF-B795-397B-300B-D34DCD95D797}"/>
                </a:ext>
              </a:extLst>
            </p:cNvPr>
            <p:cNvSpPr txBox="1"/>
            <p:nvPr/>
          </p:nvSpPr>
          <p:spPr>
            <a:xfrm>
              <a:off x="4980558" y="2807584"/>
              <a:ext cx="2230879" cy="646331"/>
            </a:xfrm>
            <a:prstGeom prst="rect">
              <a:avLst/>
            </a:prstGeom>
            <a:noFill/>
          </p:spPr>
          <p:txBody>
            <a:bodyPr wrap="square">
              <a:spAutoFit/>
            </a:bodyPr>
            <a:lstStyle/>
            <a:p>
              <a:pPr algn="ctr"/>
              <a:r>
                <a:rPr lang="en-IN" b="1" dirty="0">
                  <a:solidFill>
                    <a:schemeClr val="accent6"/>
                  </a:solidFill>
                </a:rPr>
                <a:t>Exceed </a:t>
              </a:r>
              <a:r>
                <a:rPr lang="en-IN" b="1" dirty="0"/>
                <a:t>Original Budgets </a:t>
              </a:r>
              <a:r>
                <a:rPr lang="en-IN" dirty="0"/>
                <a:t>by 189%.</a:t>
              </a:r>
            </a:p>
          </p:txBody>
        </p:sp>
      </p:grpSp>
      <p:grpSp>
        <p:nvGrpSpPr>
          <p:cNvPr id="22" name="Group 21">
            <a:extLst>
              <a:ext uri="{FF2B5EF4-FFF2-40B4-BE49-F238E27FC236}">
                <a16:creationId xmlns:a16="http://schemas.microsoft.com/office/drawing/2014/main" id="{62B6CED4-EB0E-C93F-8FF5-DBD07D471440}"/>
              </a:ext>
            </a:extLst>
          </p:cNvPr>
          <p:cNvGrpSpPr/>
          <p:nvPr/>
        </p:nvGrpSpPr>
        <p:grpSpPr>
          <a:xfrm>
            <a:off x="8361451" y="920782"/>
            <a:ext cx="2894541" cy="2533133"/>
            <a:chOff x="8361451" y="920782"/>
            <a:chExt cx="2894541" cy="2533133"/>
          </a:xfrm>
        </p:grpSpPr>
        <p:pic>
          <p:nvPicPr>
            <p:cNvPr id="7" name="Picture 6">
              <a:extLst>
                <a:ext uri="{FF2B5EF4-FFF2-40B4-BE49-F238E27FC236}">
                  <a16:creationId xmlns:a16="http://schemas.microsoft.com/office/drawing/2014/main" id="{F32394FE-7475-175E-A9F0-1FA8EAB7778E}"/>
                </a:ext>
              </a:extLst>
            </p:cNvPr>
            <p:cNvPicPr>
              <a:picLocks noChangeAspect="1"/>
            </p:cNvPicPr>
            <p:nvPr/>
          </p:nvPicPr>
          <p:blipFill>
            <a:blip r:embed="rId5">
              <a:extLst>
                <a:ext uri="{28A0092B-C50C-407E-A947-70E740481C1C}">
                  <a14:useLocalDpi xmlns:a14="http://schemas.microsoft.com/office/drawing/2010/main" val="0"/>
                </a:ext>
              </a:extLst>
            </a:blip>
            <a:srcRect t="2529" b="2529"/>
            <a:stretch/>
          </p:blipFill>
          <p:spPr>
            <a:xfrm>
              <a:off x="8845683" y="920782"/>
              <a:ext cx="1926078" cy="1828666"/>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5" name="TextBox 14">
              <a:extLst>
                <a:ext uri="{FF2B5EF4-FFF2-40B4-BE49-F238E27FC236}">
                  <a16:creationId xmlns:a16="http://schemas.microsoft.com/office/drawing/2014/main" id="{40CD262F-92EF-B055-7B86-BFB75C9C406B}"/>
                </a:ext>
              </a:extLst>
            </p:cNvPr>
            <p:cNvSpPr txBox="1"/>
            <p:nvPr/>
          </p:nvSpPr>
          <p:spPr>
            <a:xfrm>
              <a:off x="8361451" y="2807584"/>
              <a:ext cx="2894541" cy="646331"/>
            </a:xfrm>
            <a:prstGeom prst="rect">
              <a:avLst/>
            </a:prstGeom>
            <a:noFill/>
          </p:spPr>
          <p:txBody>
            <a:bodyPr wrap="square">
              <a:spAutoFit/>
            </a:bodyPr>
            <a:lstStyle/>
            <a:p>
              <a:pPr algn="ctr"/>
              <a:r>
                <a:rPr lang="en-IN" dirty="0"/>
                <a:t>Projects </a:t>
              </a:r>
              <a:r>
                <a:rPr lang="en-IN" b="1" dirty="0">
                  <a:solidFill>
                    <a:schemeClr val="accent6"/>
                  </a:solidFill>
                </a:rPr>
                <a:t>Completed </a:t>
              </a:r>
              <a:r>
                <a:rPr lang="en-IN" dirty="0"/>
                <a:t>on </a:t>
              </a:r>
            </a:p>
            <a:p>
              <a:pPr algn="ctr"/>
              <a:r>
                <a:rPr lang="en-IN" dirty="0"/>
                <a:t>Time and within Budget.</a:t>
              </a:r>
            </a:p>
          </p:txBody>
        </p:sp>
      </p:grpSp>
      <p:sp>
        <p:nvSpPr>
          <p:cNvPr id="17" name="TextBox 16">
            <a:extLst>
              <a:ext uri="{FF2B5EF4-FFF2-40B4-BE49-F238E27FC236}">
                <a16:creationId xmlns:a16="http://schemas.microsoft.com/office/drawing/2014/main" id="{2F4C30CC-EADF-9319-4150-ED303D483909}"/>
              </a:ext>
            </a:extLst>
          </p:cNvPr>
          <p:cNvSpPr txBox="1"/>
          <p:nvPr/>
        </p:nvSpPr>
        <p:spPr>
          <a:xfrm>
            <a:off x="267366" y="1080533"/>
            <a:ext cx="1152873" cy="461665"/>
          </a:xfrm>
          <a:prstGeom prst="rect">
            <a:avLst/>
          </a:prstGeom>
          <a:solidFill>
            <a:srgbClr val="9C532E"/>
          </a:solidFill>
          <a:ln>
            <a:noFill/>
          </a:ln>
        </p:spPr>
        <p:txBody>
          <a:bodyPr wrap="square">
            <a:spAutoFit/>
          </a:bodyPr>
          <a:lstStyle/>
          <a:p>
            <a:pPr algn="ctr"/>
            <a:r>
              <a:rPr lang="en-IN" sz="2400" b="1" dirty="0">
                <a:solidFill>
                  <a:schemeClr val="bg2"/>
                </a:solidFill>
              </a:rPr>
              <a:t>31.1%</a:t>
            </a:r>
          </a:p>
        </p:txBody>
      </p:sp>
      <p:sp>
        <p:nvSpPr>
          <p:cNvPr id="18" name="TextBox 17">
            <a:extLst>
              <a:ext uri="{FF2B5EF4-FFF2-40B4-BE49-F238E27FC236}">
                <a16:creationId xmlns:a16="http://schemas.microsoft.com/office/drawing/2014/main" id="{38809FEE-E943-F4DB-9AD7-03D379B9B2F1}"/>
              </a:ext>
            </a:extLst>
          </p:cNvPr>
          <p:cNvSpPr txBox="1"/>
          <p:nvPr/>
        </p:nvSpPr>
        <p:spPr>
          <a:xfrm>
            <a:off x="4008917" y="1080533"/>
            <a:ext cx="1152873" cy="461665"/>
          </a:xfrm>
          <a:prstGeom prst="rect">
            <a:avLst/>
          </a:prstGeom>
          <a:solidFill>
            <a:srgbClr val="486B90"/>
          </a:solidFill>
          <a:ln>
            <a:noFill/>
          </a:ln>
        </p:spPr>
        <p:txBody>
          <a:bodyPr wrap="square">
            <a:spAutoFit/>
          </a:bodyPr>
          <a:lstStyle/>
          <a:p>
            <a:pPr algn="ctr"/>
            <a:r>
              <a:rPr lang="en-IN" sz="2400" b="1" dirty="0">
                <a:solidFill>
                  <a:schemeClr val="bg2"/>
                </a:solidFill>
              </a:rPr>
              <a:t>52.7%</a:t>
            </a:r>
          </a:p>
        </p:txBody>
      </p:sp>
      <p:sp>
        <p:nvSpPr>
          <p:cNvPr id="19" name="TextBox 18">
            <a:extLst>
              <a:ext uri="{FF2B5EF4-FFF2-40B4-BE49-F238E27FC236}">
                <a16:creationId xmlns:a16="http://schemas.microsoft.com/office/drawing/2014/main" id="{34FA2FE9-9E18-CB5C-80C3-0FEB139C23B7}"/>
              </a:ext>
            </a:extLst>
          </p:cNvPr>
          <p:cNvSpPr txBox="1"/>
          <p:nvPr/>
        </p:nvSpPr>
        <p:spPr>
          <a:xfrm>
            <a:off x="7785014" y="1080532"/>
            <a:ext cx="1152873" cy="461665"/>
          </a:xfrm>
          <a:prstGeom prst="rect">
            <a:avLst/>
          </a:prstGeom>
          <a:solidFill>
            <a:srgbClr val="2B2B82"/>
          </a:solidFill>
          <a:ln>
            <a:noFill/>
          </a:ln>
        </p:spPr>
        <p:txBody>
          <a:bodyPr wrap="square">
            <a:spAutoFit/>
          </a:bodyPr>
          <a:lstStyle/>
          <a:p>
            <a:pPr algn="ctr"/>
            <a:r>
              <a:rPr lang="en-IN" sz="2400" b="1" dirty="0">
                <a:solidFill>
                  <a:schemeClr val="bg2"/>
                </a:solidFill>
              </a:rPr>
              <a:t>16.2%</a:t>
            </a:r>
          </a:p>
        </p:txBody>
      </p:sp>
    </p:spTree>
    <p:extLst>
      <p:ext uri="{BB962C8B-B14F-4D97-AF65-F5344CB8AC3E}">
        <p14:creationId xmlns:p14="http://schemas.microsoft.com/office/powerpoint/2010/main" val="1590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8B5503-EBF9-478F-1CFE-62E15AC563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050" y="-528213"/>
            <a:ext cx="7616352" cy="7616352"/>
          </a:xfrm>
          <a:prstGeom prst="rect">
            <a:avLst/>
          </a:prstGeom>
        </p:spPr>
      </p:pic>
      <p:sp>
        <p:nvSpPr>
          <p:cNvPr id="5" name="Speech Bubble: Rectangle with Corners Rounded 4">
            <a:extLst>
              <a:ext uri="{FF2B5EF4-FFF2-40B4-BE49-F238E27FC236}">
                <a16:creationId xmlns:a16="http://schemas.microsoft.com/office/drawing/2014/main" id="{FE93E27D-AC3C-1B3A-E12D-BFEF1EE6877B}"/>
              </a:ext>
            </a:extLst>
          </p:cNvPr>
          <p:cNvSpPr/>
          <p:nvPr/>
        </p:nvSpPr>
        <p:spPr>
          <a:xfrm>
            <a:off x="4911932" y="330740"/>
            <a:ext cx="3697047" cy="817123"/>
          </a:xfrm>
          <a:prstGeom prst="wedgeRoundRectCallout">
            <a:avLst>
              <a:gd name="adj1" fmla="val -76425"/>
              <a:gd name="adj2" fmla="val -12418"/>
              <a:gd name="adj3" fmla="val 16667"/>
            </a:avLst>
          </a:prstGeom>
          <a:solidFill>
            <a:srgbClr val="3E6E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Condensed" panose="02000000000000000000" pitchFamily="2" charset="0"/>
                <a:ea typeface="Roboto Condensed" panose="02000000000000000000" pitchFamily="2" charset="0"/>
              </a:rPr>
              <a:t>What does a WBS look like?</a:t>
            </a:r>
            <a:endParaRPr lang="en-IN" sz="2400" dirty="0">
              <a:solidFill>
                <a:schemeClr val="bg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2275138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F67-5351-F7D2-D419-602320E009E0}"/>
              </a:ext>
            </a:extLst>
          </p:cNvPr>
          <p:cNvSpPr>
            <a:spLocks noGrp="1"/>
          </p:cNvSpPr>
          <p:nvPr>
            <p:ph type="title"/>
          </p:nvPr>
        </p:nvSpPr>
        <p:spPr/>
        <p:txBody>
          <a:bodyPr/>
          <a:lstStyle/>
          <a:p>
            <a:r>
              <a:rPr lang="en-US" dirty="0"/>
              <a:t>WBS Structure</a:t>
            </a:r>
            <a:endParaRPr lang="en-IN" dirty="0"/>
          </a:p>
        </p:txBody>
      </p:sp>
      <p:sp>
        <p:nvSpPr>
          <p:cNvPr id="3" name="Content Placeholder 2">
            <a:extLst>
              <a:ext uri="{FF2B5EF4-FFF2-40B4-BE49-F238E27FC236}">
                <a16:creationId xmlns:a16="http://schemas.microsoft.com/office/drawing/2014/main" id="{4E4238D5-BB08-D5AE-E18F-16EA46B093F5}"/>
              </a:ext>
            </a:extLst>
          </p:cNvPr>
          <p:cNvSpPr>
            <a:spLocks noGrp="1"/>
          </p:cNvSpPr>
          <p:nvPr>
            <p:ph idx="1"/>
          </p:nvPr>
        </p:nvSpPr>
        <p:spPr/>
        <p:txBody>
          <a:bodyPr/>
          <a:lstStyle/>
          <a:p>
            <a:r>
              <a:rPr lang="en-US" dirty="0"/>
              <a:t>A WBS is represented as a </a:t>
            </a:r>
            <a:r>
              <a:rPr lang="en-US" b="1" dirty="0"/>
              <a:t>task-oriented tree </a:t>
            </a:r>
            <a:r>
              <a:rPr lang="en-US" dirty="0"/>
              <a:t>of </a:t>
            </a:r>
            <a:r>
              <a:rPr lang="en-US" b="1" dirty="0"/>
              <a:t>activities</a:t>
            </a:r>
            <a:r>
              <a:rPr lang="en-US" dirty="0"/>
              <a:t>, similar to an </a:t>
            </a:r>
            <a:r>
              <a:rPr lang="en-US" b="1" dirty="0"/>
              <a:t>organizational chart</a:t>
            </a:r>
            <a:r>
              <a:rPr lang="en-US" dirty="0"/>
              <a:t>. </a:t>
            </a:r>
          </a:p>
          <a:p>
            <a:r>
              <a:rPr lang="en-US" dirty="0"/>
              <a:t>A project team often organizes the WBS around project </a:t>
            </a:r>
            <a:r>
              <a:rPr lang="en-US" b="1" dirty="0"/>
              <a:t>products</a:t>
            </a:r>
            <a:r>
              <a:rPr lang="en-US" dirty="0"/>
              <a:t>, project </a:t>
            </a:r>
            <a:r>
              <a:rPr lang="en-US" b="1" dirty="0"/>
              <a:t>phases</a:t>
            </a:r>
            <a:r>
              <a:rPr lang="en-US" dirty="0"/>
              <a:t>, or the project management </a:t>
            </a:r>
            <a:r>
              <a:rPr lang="en-US" b="1" dirty="0"/>
              <a:t>process groups</a:t>
            </a:r>
            <a:r>
              <a:rPr lang="en-US" dirty="0"/>
              <a:t>.</a:t>
            </a:r>
            <a:endParaRPr lang="en-IN" dirty="0"/>
          </a:p>
        </p:txBody>
      </p:sp>
      <p:pic>
        <p:nvPicPr>
          <p:cNvPr id="5" name="Picture 4">
            <a:extLst>
              <a:ext uri="{FF2B5EF4-FFF2-40B4-BE49-F238E27FC236}">
                <a16:creationId xmlns:a16="http://schemas.microsoft.com/office/drawing/2014/main" id="{76D38076-44B3-F3D2-206D-8F28D3B358AC}"/>
              </a:ext>
            </a:extLst>
          </p:cNvPr>
          <p:cNvPicPr>
            <a:picLocks noChangeAspect="1"/>
          </p:cNvPicPr>
          <p:nvPr/>
        </p:nvPicPr>
        <p:blipFill rotWithShape="1">
          <a:blip r:embed="rId2">
            <a:extLst>
              <a:ext uri="{28A0092B-C50C-407E-A947-70E740481C1C}">
                <a14:useLocalDpi xmlns:a14="http://schemas.microsoft.com/office/drawing/2010/main" val="0"/>
              </a:ext>
            </a:extLst>
          </a:blip>
          <a:srcRect l="6944" t="16140" r="5545" b="14306"/>
          <a:stretch/>
        </p:blipFill>
        <p:spPr>
          <a:xfrm>
            <a:off x="1631003" y="2642186"/>
            <a:ext cx="8929993" cy="2500008"/>
          </a:xfrm>
          <a:prstGeom prst="rect">
            <a:avLst/>
          </a:prstGeom>
        </p:spPr>
      </p:pic>
    </p:spTree>
    <p:extLst>
      <p:ext uri="{BB962C8B-B14F-4D97-AF65-F5344CB8AC3E}">
        <p14:creationId xmlns:p14="http://schemas.microsoft.com/office/powerpoint/2010/main" val="46300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2F67-5351-F7D2-D419-602320E009E0}"/>
              </a:ext>
            </a:extLst>
          </p:cNvPr>
          <p:cNvSpPr>
            <a:spLocks noGrp="1"/>
          </p:cNvSpPr>
          <p:nvPr>
            <p:ph type="title"/>
          </p:nvPr>
        </p:nvSpPr>
        <p:spPr/>
        <p:txBody>
          <a:bodyPr/>
          <a:lstStyle/>
          <a:p>
            <a:r>
              <a:rPr lang="en-US" dirty="0"/>
              <a:t>WBS Structure (contd.)</a:t>
            </a:r>
            <a:endParaRPr lang="en-IN" dirty="0"/>
          </a:p>
        </p:txBody>
      </p:sp>
      <p:sp>
        <p:nvSpPr>
          <p:cNvPr id="3" name="Content Placeholder 2">
            <a:extLst>
              <a:ext uri="{FF2B5EF4-FFF2-40B4-BE49-F238E27FC236}">
                <a16:creationId xmlns:a16="http://schemas.microsoft.com/office/drawing/2014/main" id="{4E4238D5-BB08-D5AE-E18F-16EA46B093F5}"/>
              </a:ext>
            </a:extLst>
          </p:cNvPr>
          <p:cNvSpPr>
            <a:spLocks noGrp="1"/>
          </p:cNvSpPr>
          <p:nvPr>
            <p:ph idx="1"/>
          </p:nvPr>
        </p:nvSpPr>
        <p:spPr/>
        <p:txBody>
          <a:bodyPr/>
          <a:lstStyle/>
          <a:p>
            <a:r>
              <a:rPr lang="en-US" dirty="0"/>
              <a:t>A </a:t>
            </a:r>
            <a:r>
              <a:rPr lang="en-US" b="1" dirty="0">
                <a:solidFill>
                  <a:schemeClr val="accent6"/>
                </a:solidFill>
              </a:rPr>
              <a:t>work package </a:t>
            </a:r>
            <a:r>
              <a:rPr lang="en-US" dirty="0"/>
              <a:t>is a </a:t>
            </a:r>
            <a:r>
              <a:rPr lang="en-US" b="1" dirty="0"/>
              <a:t>task </a:t>
            </a:r>
            <a:r>
              <a:rPr lang="en-US" dirty="0"/>
              <a:t>at the </a:t>
            </a:r>
            <a:r>
              <a:rPr lang="en-US" b="1" dirty="0"/>
              <a:t>lowest level </a:t>
            </a:r>
            <a:r>
              <a:rPr lang="en-US" dirty="0"/>
              <a:t>of the </a:t>
            </a:r>
            <a:r>
              <a:rPr lang="en-US" b="1" dirty="0"/>
              <a:t>WBS</a:t>
            </a:r>
            <a:r>
              <a:rPr lang="en-US" dirty="0"/>
              <a:t>.</a:t>
            </a:r>
          </a:p>
          <a:p>
            <a:r>
              <a:rPr lang="en-US" dirty="0"/>
              <a:t>It also represents the </a:t>
            </a:r>
            <a:r>
              <a:rPr lang="en-US" b="1" dirty="0"/>
              <a:t>level of work </a:t>
            </a:r>
            <a:r>
              <a:rPr lang="en-US" dirty="0"/>
              <a:t>that the project manager </a:t>
            </a:r>
            <a:r>
              <a:rPr lang="en-US" b="1" dirty="0"/>
              <a:t>monitors</a:t>
            </a:r>
            <a:r>
              <a:rPr lang="en-US" dirty="0"/>
              <a:t> and </a:t>
            </a:r>
            <a:r>
              <a:rPr lang="en-US" b="1" dirty="0"/>
              <a:t>controls</a:t>
            </a:r>
            <a:r>
              <a:rPr lang="en-US" dirty="0"/>
              <a:t>. </a:t>
            </a:r>
          </a:p>
          <a:p>
            <a:r>
              <a:rPr lang="en-US" dirty="0"/>
              <a:t>A work package represent work completed in one week or less. </a:t>
            </a:r>
          </a:p>
          <a:p>
            <a:r>
              <a:rPr lang="en-US" dirty="0"/>
              <a:t>If a project has a very long time frame and requires quarterly progress reports, a </a:t>
            </a:r>
            <a:r>
              <a:rPr lang="en-US" b="1" dirty="0"/>
              <a:t>work package</a:t>
            </a:r>
            <a:r>
              <a:rPr lang="en-US" dirty="0"/>
              <a:t> might </a:t>
            </a:r>
            <a:r>
              <a:rPr lang="en-US" b="1" dirty="0"/>
              <a:t>represent work </a:t>
            </a:r>
            <a:r>
              <a:rPr lang="en-US" dirty="0"/>
              <a:t>completed in one </a:t>
            </a:r>
            <a:r>
              <a:rPr lang="en-US" b="1" dirty="0"/>
              <a:t>month </a:t>
            </a:r>
            <a:r>
              <a:rPr lang="en-US" dirty="0"/>
              <a:t>or </a:t>
            </a:r>
            <a:r>
              <a:rPr lang="en-US" b="1" dirty="0"/>
              <a:t>more</a:t>
            </a:r>
            <a:r>
              <a:rPr lang="en-US" dirty="0"/>
              <a:t>.</a:t>
            </a:r>
          </a:p>
          <a:p>
            <a:r>
              <a:rPr lang="en-US" dirty="0"/>
              <a:t>A work package should be </a:t>
            </a:r>
            <a:r>
              <a:rPr lang="en-US" b="1" dirty="0"/>
              <a:t>defined at the proper level </a:t>
            </a:r>
            <a:r>
              <a:rPr lang="en-US" dirty="0"/>
              <a:t>so the project manager can clearly establish an </a:t>
            </a:r>
            <a:r>
              <a:rPr lang="en-US" b="1" dirty="0"/>
              <a:t>estimate </a:t>
            </a:r>
            <a:r>
              <a:rPr lang="en-US" dirty="0"/>
              <a:t>of the </a:t>
            </a:r>
            <a:r>
              <a:rPr lang="en-US" b="1" dirty="0"/>
              <a:t>effort needed </a:t>
            </a:r>
            <a:r>
              <a:rPr lang="en-US" dirty="0"/>
              <a:t>to complete it.</a:t>
            </a:r>
          </a:p>
          <a:p>
            <a:r>
              <a:rPr lang="en-US" b="1" dirty="0"/>
              <a:t>Estimate the cost </a:t>
            </a:r>
            <a:r>
              <a:rPr lang="en-US" dirty="0"/>
              <a:t>of all required resources, and </a:t>
            </a:r>
            <a:r>
              <a:rPr lang="en-US" b="1" dirty="0"/>
              <a:t>evaluate the quality </a:t>
            </a:r>
            <a:r>
              <a:rPr lang="en-US" dirty="0"/>
              <a:t>of the results when the work package is finished.</a:t>
            </a:r>
          </a:p>
          <a:p>
            <a:r>
              <a:rPr lang="en-US" b="1" dirty="0"/>
              <a:t>Main concern</a:t>
            </a:r>
            <a:r>
              <a:rPr lang="en-US" dirty="0"/>
              <a:t> when creating a WBS is </a:t>
            </a:r>
            <a:r>
              <a:rPr lang="en-US" b="1" dirty="0"/>
              <a:t>how to organize </a:t>
            </a:r>
            <a:r>
              <a:rPr lang="en-US" dirty="0"/>
              <a:t>it to provide the basis for the </a:t>
            </a:r>
            <a:r>
              <a:rPr lang="en-US" b="1" dirty="0"/>
              <a:t>project schedule</a:t>
            </a:r>
            <a:r>
              <a:rPr lang="en-US" dirty="0"/>
              <a:t>. </a:t>
            </a:r>
          </a:p>
          <a:p>
            <a:pPr lvl="1"/>
            <a:r>
              <a:rPr lang="en-US" dirty="0"/>
              <a:t>Focus on </a:t>
            </a:r>
            <a:r>
              <a:rPr lang="en-US" b="1" dirty="0"/>
              <a:t>what</a:t>
            </a:r>
            <a:r>
              <a:rPr lang="en-US" dirty="0"/>
              <a:t> work </a:t>
            </a:r>
            <a:r>
              <a:rPr lang="en-US" b="1" dirty="0"/>
              <a:t>needs to be done</a:t>
            </a:r>
            <a:r>
              <a:rPr lang="en-US" dirty="0"/>
              <a:t> and </a:t>
            </a:r>
            <a:r>
              <a:rPr lang="en-US" b="1" dirty="0"/>
              <a:t>how it will be done</a:t>
            </a:r>
            <a:r>
              <a:rPr lang="en-US" dirty="0"/>
              <a:t>, not when it will be done.</a:t>
            </a:r>
            <a:endParaRPr lang="en-IN" dirty="0"/>
          </a:p>
        </p:txBody>
      </p:sp>
      <p:sp>
        <p:nvSpPr>
          <p:cNvPr id="4" name="TextBox 3">
            <a:hlinkClick r:id="rId2" action="ppaction://hlinkfile"/>
            <a:extLst>
              <a:ext uri="{FF2B5EF4-FFF2-40B4-BE49-F238E27FC236}">
                <a16:creationId xmlns:a16="http://schemas.microsoft.com/office/drawing/2014/main" id="{4A9019A1-CA16-1219-1E26-86D249509A0D}"/>
              </a:ext>
            </a:extLst>
          </p:cNvPr>
          <p:cNvSpPr txBox="1"/>
          <p:nvPr/>
        </p:nvSpPr>
        <p:spPr>
          <a:xfrm>
            <a:off x="10874010" y="711201"/>
            <a:ext cx="1317990" cy="369332"/>
          </a:xfrm>
          <a:prstGeom prst="rect">
            <a:avLst/>
          </a:prstGeom>
          <a:solidFill>
            <a:srgbClr val="FFFF00"/>
          </a:solidFill>
        </p:spPr>
        <p:txBody>
          <a:bodyPr wrap="none" rtlCol="0">
            <a:spAutoFit/>
          </a:bodyPr>
          <a:lstStyle/>
          <a:p>
            <a:r>
              <a:rPr lang="en-US" b="1" dirty="0">
                <a:solidFill>
                  <a:schemeClr val="accent6"/>
                </a:solidFill>
              </a:rPr>
              <a:t>Sample Link</a:t>
            </a:r>
            <a:endParaRPr lang="en-IN" b="1" dirty="0">
              <a:solidFill>
                <a:schemeClr val="accent6"/>
              </a:solidFill>
            </a:endParaRPr>
          </a:p>
        </p:txBody>
      </p:sp>
    </p:spTree>
    <p:extLst>
      <p:ext uri="{BB962C8B-B14F-4D97-AF65-F5344CB8AC3E}">
        <p14:creationId xmlns:p14="http://schemas.microsoft.com/office/powerpoint/2010/main" val="13597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1446-989A-2691-185B-6FE33CBD8126}"/>
              </a:ext>
            </a:extLst>
          </p:cNvPr>
          <p:cNvSpPr>
            <a:spLocks noGrp="1"/>
          </p:cNvSpPr>
          <p:nvPr>
            <p:ph type="title"/>
          </p:nvPr>
        </p:nvSpPr>
        <p:spPr/>
        <p:txBody>
          <a:bodyPr/>
          <a:lstStyle/>
          <a:p>
            <a:r>
              <a:rPr lang="en-US" dirty="0"/>
              <a:t>Approaches to Develop WBS</a:t>
            </a:r>
            <a:endParaRPr lang="en-IN" dirty="0"/>
          </a:p>
        </p:txBody>
      </p:sp>
      <p:sp>
        <p:nvSpPr>
          <p:cNvPr id="3" name="Content Placeholder 2">
            <a:extLst>
              <a:ext uri="{FF2B5EF4-FFF2-40B4-BE49-F238E27FC236}">
                <a16:creationId xmlns:a16="http://schemas.microsoft.com/office/drawing/2014/main" id="{92EFF785-089B-7F49-CFB6-D5506CD6B30E}"/>
              </a:ext>
            </a:extLst>
          </p:cNvPr>
          <p:cNvSpPr>
            <a:spLocks noGrp="1"/>
          </p:cNvSpPr>
          <p:nvPr>
            <p:ph idx="1"/>
          </p:nvPr>
        </p:nvSpPr>
        <p:spPr/>
        <p:txBody>
          <a:bodyPr/>
          <a:lstStyle/>
          <a:p>
            <a:pPr marL="0" indent="0">
              <a:buNone/>
            </a:pPr>
            <a:r>
              <a:rPr lang="en-US" dirty="0"/>
              <a:t>Several </a:t>
            </a:r>
            <a:r>
              <a:rPr lang="en-US" b="1" dirty="0"/>
              <a:t>approaches to develop a work breakdown structure</a:t>
            </a:r>
            <a:r>
              <a:rPr lang="en-US" dirty="0"/>
              <a:t> are:</a:t>
            </a:r>
          </a:p>
          <a:p>
            <a:r>
              <a:rPr lang="en-US" dirty="0"/>
              <a:t>Using guidelines </a:t>
            </a:r>
          </a:p>
          <a:p>
            <a:pPr lvl="1"/>
            <a:r>
              <a:rPr lang="en-US" dirty="0"/>
              <a:t>E.g. </a:t>
            </a:r>
            <a:r>
              <a:rPr lang="en-US" dirty="0">
                <a:hlinkClick r:id="rId2"/>
              </a:rPr>
              <a:t>DoD provided WBS</a:t>
            </a:r>
            <a:endParaRPr lang="en-US" dirty="0"/>
          </a:p>
          <a:p>
            <a:r>
              <a:rPr lang="en-US" dirty="0"/>
              <a:t>The analogy approach </a:t>
            </a:r>
          </a:p>
          <a:p>
            <a:pPr lvl="1"/>
            <a:r>
              <a:rPr lang="en-US" dirty="0"/>
              <a:t>E.g. Use a similar project’s WBS as a starting point</a:t>
            </a:r>
          </a:p>
          <a:p>
            <a:r>
              <a:rPr lang="en-US" dirty="0"/>
              <a:t>The top-down approach</a:t>
            </a:r>
          </a:p>
          <a:p>
            <a:pPr lvl="1"/>
            <a:r>
              <a:rPr lang="en-US" dirty="0"/>
              <a:t>It start with the largest items of the project and breaking it into subordinate items</a:t>
            </a:r>
          </a:p>
          <a:p>
            <a:r>
              <a:rPr lang="en-US" dirty="0"/>
              <a:t>The bottom-up approach</a:t>
            </a:r>
          </a:p>
          <a:p>
            <a:pPr lvl="1"/>
            <a:r>
              <a:rPr lang="en-US" dirty="0"/>
              <a:t>E.g. Team members aggregate the specific tasks and organize them into summary activities, or higher levels in the WBS</a:t>
            </a:r>
          </a:p>
          <a:p>
            <a:r>
              <a:rPr lang="en-US" dirty="0"/>
              <a:t>The mind-mapping approach</a:t>
            </a:r>
          </a:p>
          <a:p>
            <a:pPr lvl="1"/>
            <a:r>
              <a:rPr lang="en-US" dirty="0"/>
              <a:t>E.g. SWOT Analysis</a:t>
            </a:r>
            <a:endParaRPr lang="en-IN" dirty="0"/>
          </a:p>
        </p:txBody>
      </p:sp>
    </p:spTree>
    <p:extLst>
      <p:ext uri="{BB962C8B-B14F-4D97-AF65-F5344CB8AC3E}">
        <p14:creationId xmlns:p14="http://schemas.microsoft.com/office/powerpoint/2010/main" val="289245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81FDBED-4FFA-A201-1E62-F9AA3DACBD39}"/>
              </a:ext>
            </a:extLst>
          </p:cNvPr>
          <p:cNvSpPr/>
          <p:nvPr/>
        </p:nvSpPr>
        <p:spPr>
          <a:xfrm>
            <a:off x="11239018" y="4408468"/>
            <a:ext cx="2542477" cy="2542477"/>
          </a:xfrm>
          <a:prstGeom prst="ellipse">
            <a:avLst/>
          </a:prstGeom>
          <a:noFill/>
          <a:ln w="152400">
            <a:solidFill>
              <a:srgbClr val="CAE4F6">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8778E485-1B62-10B1-1A8B-E413FB3C7C49}"/>
              </a:ext>
            </a:extLst>
          </p:cNvPr>
          <p:cNvSpPr txBox="1">
            <a:spLocks/>
          </p:cNvSpPr>
          <p:nvPr/>
        </p:nvSpPr>
        <p:spPr>
          <a:xfrm>
            <a:off x="131179" y="2671873"/>
            <a:ext cx="11929641" cy="2681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3600" dirty="0"/>
              <a:t>It is a </a:t>
            </a:r>
            <a:r>
              <a:rPr lang="en-US" sz="3600" b="1" dirty="0">
                <a:solidFill>
                  <a:schemeClr val="accent5">
                    <a:lumMod val="40000"/>
                    <a:lumOff val="60000"/>
                  </a:schemeClr>
                </a:solidFill>
              </a:rPr>
              <a:t>document</a:t>
            </a:r>
            <a:r>
              <a:rPr lang="en-US" sz="3600" dirty="0"/>
              <a:t> that provides </a:t>
            </a:r>
            <a:r>
              <a:rPr lang="en-US" sz="3600" b="1" dirty="0">
                <a:solidFill>
                  <a:schemeClr val="accent5">
                    <a:lumMod val="40000"/>
                    <a:lumOff val="60000"/>
                  </a:schemeClr>
                </a:solidFill>
              </a:rPr>
              <a:t>detailed information</a:t>
            </a:r>
            <a:r>
              <a:rPr lang="en-US" sz="3600" dirty="0"/>
              <a:t> about </a:t>
            </a:r>
            <a:r>
              <a:rPr lang="en-US" sz="3600" b="1" dirty="0">
                <a:solidFill>
                  <a:schemeClr val="accent5">
                    <a:lumMod val="40000"/>
                    <a:lumOff val="60000"/>
                  </a:schemeClr>
                </a:solidFill>
              </a:rPr>
              <a:t>each WBS item</a:t>
            </a:r>
            <a:r>
              <a:rPr lang="en-US" sz="3600" dirty="0"/>
              <a:t>. </a:t>
            </a:r>
          </a:p>
          <a:p>
            <a:pPr marL="0" indent="0" algn="just">
              <a:buNone/>
            </a:pPr>
            <a:r>
              <a:rPr lang="en-US" sz="3600" dirty="0"/>
              <a:t>It is a </a:t>
            </a:r>
            <a:r>
              <a:rPr lang="en-US" sz="3600" b="1" dirty="0">
                <a:solidFill>
                  <a:schemeClr val="accent5">
                    <a:lumMod val="40000"/>
                    <a:lumOff val="60000"/>
                  </a:schemeClr>
                </a:solidFill>
              </a:rPr>
              <a:t>definition of the work</a:t>
            </a:r>
            <a:r>
              <a:rPr lang="en-US" sz="3600" dirty="0"/>
              <a:t> involved in the task — a </a:t>
            </a:r>
            <a:r>
              <a:rPr lang="en-US" sz="3600" b="1" dirty="0">
                <a:solidFill>
                  <a:schemeClr val="accent5">
                    <a:lumMod val="40000"/>
                    <a:lumOff val="60000"/>
                  </a:schemeClr>
                </a:solidFill>
              </a:rPr>
              <a:t>clarification</a:t>
            </a:r>
            <a:r>
              <a:rPr lang="en-US" sz="3600" dirty="0"/>
              <a:t> that makes the </a:t>
            </a:r>
            <a:r>
              <a:rPr lang="en-US" sz="3600" b="1" dirty="0"/>
              <a:t>summary description </a:t>
            </a:r>
            <a:r>
              <a:rPr lang="en-US" sz="3600" dirty="0"/>
              <a:t>in the WBS </a:t>
            </a:r>
            <a:r>
              <a:rPr lang="en-US" sz="3600" b="1" dirty="0"/>
              <a:t>easier </a:t>
            </a:r>
            <a:r>
              <a:rPr lang="en-US" sz="3600" dirty="0"/>
              <a:t>to </a:t>
            </a:r>
            <a:r>
              <a:rPr lang="en-US" sz="3600" b="1" dirty="0"/>
              <a:t>understand </a:t>
            </a:r>
            <a:r>
              <a:rPr lang="en-US" sz="3600" dirty="0"/>
              <a:t>in terms of the approach taken to complete the work.</a:t>
            </a:r>
            <a:endParaRPr lang="en-IN" sz="3600" dirty="0"/>
          </a:p>
        </p:txBody>
      </p:sp>
      <p:sp>
        <p:nvSpPr>
          <p:cNvPr id="5" name="TextBox 4">
            <a:extLst>
              <a:ext uri="{FF2B5EF4-FFF2-40B4-BE49-F238E27FC236}">
                <a16:creationId xmlns:a16="http://schemas.microsoft.com/office/drawing/2014/main" id="{B61626E9-F96E-202D-68B2-EE0598B0A56E}"/>
              </a:ext>
            </a:extLst>
          </p:cNvPr>
          <p:cNvSpPr txBox="1"/>
          <p:nvPr/>
        </p:nvSpPr>
        <p:spPr>
          <a:xfrm>
            <a:off x="131179" y="1840876"/>
            <a:ext cx="6979741" cy="830997"/>
          </a:xfrm>
          <a:prstGeom prst="rect">
            <a:avLst/>
          </a:prstGeom>
          <a:noFill/>
        </p:spPr>
        <p:txBody>
          <a:bodyPr wrap="square">
            <a:spAutoFit/>
          </a:bodyPr>
          <a:lstStyle/>
          <a:p>
            <a:r>
              <a:rPr lang="en-US" sz="4800" b="1" dirty="0"/>
              <a:t>WBS Dictionary</a:t>
            </a:r>
            <a:endParaRPr lang="en-IN" sz="4800" dirty="0"/>
          </a:p>
        </p:txBody>
      </p:sp>
      <p:sp>
        <p:nvSpPr>
          <p:cNvPr id="2" name="Oval 1">
            <a:extLst>
              <a:ext uri="{FF2B5EF4-FFF2-40B4-BE49-F238E27FC236}">
                <a16:creationId xmlns:a16="http://schemas.microsoft.com/office/drawing/2014/main" id="{DFB35552-DF59-D8B4-F25A-DC6CF9BF6B73}"/>
              </a:ext>
            </a:extLst>
          </p:cNvPr>
          <p:cNvSpPr/>
          <p:nvPr/>
        </p:nvSpPr>
        <p:spPr>
          <a:xfrm>
            <a:off x="-904672" y="-619610"/>
            <a:ext cx="2052537" cy="2052537"/>
          </a:xfrm>
          <a:prstGeom prst="ellipse">
            <a:avLst/>
          </a:prstGeom>
          <a:no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5F5D7131-DE92-34AD-AA4D-24FCCD8F5376}"/>
              </a:ext>
            </a:extLst>
          </p:cNvPr>
          <p:cNvSpPr/>
          <p:nvPr/>
        </p:nvSpPr>
        <p:spPr>
          <a:xfrm>
            <a:off x="1702409" y="6436965"/>
            <a:ext cx="1027960" cy="1027960"/>
          </a:xfrm>
          <a:prstGeom prst="ellipse">
            <a:avLst/>
          </a:prstGeom>
          <a:solidFill>
            <a:srgbClr val="CAE4F6"/>
          </a:solid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077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0C37-F907-96E9-959B-005CDDF2D07C}"/>
              </a:ext>
            </a:extLst>
          </p:cNvPr>
          <p:cNvSpPr>
            <a:spLocks noGrp="1"/>
          </p:cNvSpPr>
          <p:nvPr>
            <p:ph type="title"/>
          </p:nvPr>
        </p:nvSpPr>
        <p:spPr/>
        <p:txBody>
          <a:bodyPr/>
          <a:lstStyle/>
          <a:p>
            <a:r>
              <a:rPr lang="en-US" dirty="0"/>
              <a:t>Creating a WBS and WBS Dictionary</a:t>
            </a:r>
            <a:endParaRPr lang="en-IN" dirty="0"/>
          </a:p>
        </p:txBody>
      </p:sp>
      <p:sp>
        <p:nvSpPr>
          <p:cNvPr id="3" name="Content Placeholder 2">
            <a:extLst>
              <a:ext uri="{FF2B5EF4-FFF2-40B4-BE49-F238E27FC236}">
                <a16:creationId xmlns:a16="http://schemas.microsoft.com/office/drawing/2014/main" id="{E051D700-5293-160E-852B-FFB6461C5FED}"/>
              </a:ext>
            </a:extLst>
          </p:cNvPr>
          <p:cNvSpPr>
            <a:spLocks noGrp="1"/>
          </p:cNvSpPr>
          <p:nvPr>
            <p:ph idx="1"/>
          </p:nvPr>
        </p:nvSpPr>
        <p:spPr/>
        <p:txBody>
          <a:bodyPr/>
          <a:lstStyle/>
          <a:p>
            <a:pPr marL="0" indent="0">
              <a:buNone/>
            </a:pPr>
            <a:r>
              <a:rPr lang="en-US" dirty="0"/>
              <a:t>Basic </a:t>
            </a:r>
            <a:r>
              <a:rPr lang="en-US" b="1" dirty="0"/>
              <a:t>principles</a:t>
            </a:r>
            <a:r>
              <a:rPr lang="en-US" dirty="0"/>
              <a:t> for creating </a:t>
            </a:r>
            <a:r>
              <a:rPr lang="en-US" b="1" dirty="0"/>
              <a:t>good WBS </a:t>
            </a:r>
            <a:r>
              <a:rPr lang="en-US" dirty="0"/>
              <a:t>and its </a:t>
            </a:r>
            <a:r>
              <a:rPr lang="en-US" b="1" dirty="0"/>
              <a:t>WBS dictionary </a:t>
            </a:r>
            <a:r>
              <a:rPr lang="en-US" dirty="0"/>
              <a:t>are:</a:t>
            </a:r>
          </a:p>
          <a:p>
            <a:r>
              <a:rPr lang="en-US" dirty="0"/>
              <a:t>A </a:t>
            </a:r>
            <a:r>
              <a:rPr lang="en-US" b="1" dirty="0"/>
              <a:t>unit of work </a:t>
            </a:r>
            <a:r>
              <a:rPr lang="en-US" dirty="0"/>
              <a:t>should appear in</a:t>
            </a:r>
            <a:r>
              <a:rPr lang="en-US" b="1" dirty="0"/>
              <a:t> only one place</a:t>
            </a:r>
            <a:r>
              <a:rPr lang="en-US" dirty="0"/>
              <a:t> in the WBS.</a:t>
            </a:r>
          </a:p>
          <a:p>
            <a:r>
              <a:rPr lang="en-US" dirty="0"/>
              <a:t>The</a:t>
            </a:r>
            <a:r>
              <a:rPr lang="en-US" b="1" dirty="0"/>
              <a:t> work content</a:t>
            </a:r>
            <a:r>
              <a:rPr lang="en-US" dirty="0"/>
              <a:t> of a WBS item is the</a:t>
            </a:r>
            <a:r>
              <a:rPr lang="en-US" b="1" dirty="0"/>
              <a:t> sum of the WBS items</a:t>
            </a:r>
            <a:r>
              <a:rPr lang="en-US" dirty="0"/>
              <a:t> below it.</a:t>
            </a:r>
          </a:p>
          <a:p>
            <a:r>
              <a:rPr lang="en-US" dirty="0"/>
              <a:t>A WBS item is the </a:t>
            </a:r>
            <a:r>
              <a:rPr lang="en-US" b="1" dirty="0"/>
              <a:t>responsibility</a:t>
            </a:r>
            <a:r>
              <a:rPr lang="en-US" dirty="0"/>
              <a:t> of </a:t>
            </a:r>
            <a:r>
              <a:rPr lang="en-US" b="1" dirty="0"/>
              <a:t>only one person</a:t>
            </a:r>
            <a:r>
              <a:rPr lang="en-US" dirty="0"/>
              <a:t>, even though many people might be working on it.</a:t>
            </a:r>
          </a:p>
          <a:p>
            <a:r>
              <a:rPr lang="en-US" dirty="0"/>
              <a:t>The WBS </a:t>
            </a:r>
            <a:r>
              <a:rPr lang="en-US" b="1" dirty="0"/>
              <a:t>must be consistent</a:t>
            </a:r>
            <a:r>
              <a:rPr lang="en-US" dirty="0"/>
              <a:t> with the way work actually will be performed; it should serve the project team first, and serve other purposes only if practical.</a:t>
            </a:r>
          </a:p>
          <a:p>
            <a:r>
              <a:rPr lang="en-US" dirty="0"/>
              <a:t>Project team members should be involved in developing the WBS to </a:t>
            </a:r>
            <a:r>
              <a:rPr lang="en-US" b="1" dirty="0"/>
              <a:t>ensure consistency</a:t>
            </a:r>
            <a:r>
              <a:rPr lang="en-US" dirty="0"/>
              <a:t> and buy-in.</a:t>
            </a:r>
          </a:p>
          <a:p>
            <a:r>
              <a:rPr lang="en-US" dirty="0"/>
              <a:t>Each WBS item </a:t>
            </a:r>
            <a:r>
              <a:rPr lang="en-US" b="1" dirty="0"/>
              <a:t>must be documented </a:t>
            </a:r>
            <a:r>
              <a:rPr lang="en-US" dirty="0"/>
              <a:t>in a WBS dictionary to ensure accurate understanding of the scope of work included and not included in that item.</a:t>
            </a:r>
          </a:p>
          <a:p>
            <a:r>
              <a:rPr lang="en-US" dirty="0"/>
              <a:t>The WBS must be a flexible tool to </a:t>
            </a:r>
            <a:r>
              <a:rPr lang="en-US" b="1" dirty="0"/>
              <a:t>accommodate inevitable changes </a:t>
            </a:r>
            <a:r>
              <a:rPr lang="en-US" dirty="0"/>
              <a:t>while properly maintaining control of the work content in the project according to the scope statement.</a:t>
            </a:r>
            <a:endParaRPr lang="en-IN" dirty="0"/>
          </a:p>
        </p:txBody>
      </p:sp>
      <p:sp>
        <p:nvSpPr>
          <p:cNvPr id="4" name="TextBox 3">
            <a:hlinkClick r:id="rId2" action="ppaction://hlinkfile"/>
            <a:extLst>
              <a:ext uri="{FF2B5EF4-FFF2-40B4-BE49-F238E27FC236}">
                <a16:creationId xmlns:a16="http://schemas.microsoft.com/office/drawing/2014/main" id="{CF02D92C-F365-C213-B475-BD04EEA2F61A}"/>
              </a:ext>
            </a:extLst>
          </p:cNvPr>
          <p:cNvSpPr txBox="1"/>
          <p:nvPr/>
        </p:nvSpPr>
        <p:spPr>
          <a:xfrm>
            <a:off x="10874010" y="711201"/>
            <a:ext cx="1317990" cy="369332"/>
          </a:xfrm>
          <a:prstGeom prst="rect">
            <a:avLst/>
          </a:prstGeom>
          <a:solidFill>
            <a:srgbClr val="FFFF00"/>
          </a:solidFill>
        </p:spPr>
        <p:txBody>
          <a:bodyPr wrap="none" rtlCol="0">
            <a:spAutoFit/>
          </a:bodyPr>
          <a:lstStyle/>
          <a:p>
            <a:r>
              <a:rPr lang="en-US" b="1" dirty="0">
                <a:solidFill>
                  <a:schemeClr val="accent6"/>
                </a:solidFill>
              </a:rPr>
              <a:t>Sample Link</a:t>
            </a:r>
            <a:endParaRPr lang="en-IN" b="1" dirty="0">
              <a:solidFill>
                <a:schemeClr val="accent6"/>
              </a:solidFill>
            </a:endParaRPr>
          </a:p>
        </p:txBody>
      </p:sp>
    </p:spTree>
    <p:extLst>
      <p:ext uri="{BB962C8B-B14F-4D97-AF65-F5344CB8AC3E}">
        <p14:creationId xmlns:p14="http://schemas.microsoft.com/office/powerpoint/2010/main" val="355468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Validating and Controlling Scope</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95632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8EFD9-4848-8947-534D-EFD9AC9D0F34}"/>
              </a:ext>
            </a:extLst>
          </p:cNvPr>
          <p:cNvSpPr>
            <a:spLocks noGrp="1"/>
          </p:cNvSpPr>
          <p:nvPr>
            <p:ph type="title"/>
          </p:nvPr>
        </p:nvSpPr>
        <p:spPr/>
        <p:txBody>
          <a:bodyPr/>
          <a:lstStyle/>
          <a:p>
            <a:r>
              <a:rPr lang="en-US" dirty="0"/>
              <a:t>Validating Scope</a:t>
            </a:r>
            <a:endParaRPr lang="en-IN" dirty="0"/>
          </a:p>
        </p:txBody>
      </p:sp>
      <p:sp>
        <p:nvSpPr>
          <p:cNvPr id="3" name="Content Placeholder 2">
            <a:extLst>
              <a:ext uri="{FF2B5EF4-FFF2-40B4-BE49-F238E27FC236}">
                <a16:creationId xmlns:a16="http://schemas.microsoft.com/office/drawing/2014/main" id="{72A9C2FA-F2A8-9235-3AA9-F79C7B153C94}"/>
              </a:ext>
            </a:extLst>
          </p:cNvPr>
          <p:cNvSpPr>
            <a:spLocks noGrp="1"/>
          </p:cNvSpPr>
          <p:nvPr>
            <p:ph idx="1"/>
          </p:nvPr>
        </p:nvSpPr>
        <p:spPr/>
        <p:txBody>
          <a:bodyPr/>
          <a:lstStyle/>
          <a:p>
            <a:r>
              <a:rPr lang="en-US" dirty="0"/>
              <a:t>Even when the </a:t>
            </a:r>
            <a:r>
              <a:rPr lang="en-US" b="1" dirty="0"/>
              <a:t>project scope </a:t>
            </a:r>
            <a:r>
              <a:rPr lang="en-US" dirty="0"/>
              <a:t>is fairly well </a:t>
            </a:r>
            <a:r>
              <a:rPr lang="en-US" b="1" dirty="0"/>
              <a:t>defined</a:t>
            </a:r>
            <a:r>
              <a:rPr lang="en-US" dirty="0"/>
              <a:t>, many IT projects suffer from </a:t>
            </a:r>
            <a:r>
              <a:rPr lang="en-US" b="1" dirty="0">
                <a:solidFill>
                  <a:schemeClr val="accent6"/>
                </a:solidFill>
              </a:rPr>
              <a:t>scope creep – </a:t>
            </a:r>
            <a:r>
              <a:rPr lang="en-US" dirty="0"/>
              <a:t> the </a:t>
            </a:r>
            <a:r>
              <a:rPr lang="en-US" i="1" dirty="0"/>
              <a:t>tendency for project scope to keep getting bigger and bigger</a:t>
            </a:r>
            <a:r>
              <a:rPr lang="en-US" dirty="0"/>
              <a:t>.</a:t>
            </a:r>
          </a:p>
          <a:p>
            <a:r>
              <a:rPr lang="en-US" dirty="0"/>
              <a:t>It is very important to </a:t>
            </a:r>
            <a:r>
              <a:rPr lang="en-US" b="1" dirty="0"/>
              <a:t>verify the project scope</a:t>
            </a:r>
            <a:r>
              <a:rPr lang="en-US" dirty="0"/>
              <a:t> with </a:t>
            </a:r>
            <a:r>
              <a:rPr lang="en-US" b="1" dirty="0"/>
              <a:t>users </a:t>
            </a:r>
            <a:r>
              <a:rPr lang="en-US" dirty="0"/>
              <a:t>throughout the </a:t>
            </a:r>
            <a:r>
              <a:rPr lang="en-US" b="1" dirty="0"/>
              <a:t>life of the project </a:t>
            </a:r>
            <a:r>
              <a:rPr lang="en-US" dirty="0"/>
              <a:t>and develop a process for controlling scope changes.</a:t>
            </a:r>
          </a:p>
          <a:p>
            <a:r>
              <a:rPr lang="en-US" dirty="0">
                <a:solidFill>
                  <a:schemeClr val="accent6"/>
                </a:solidFill>
              </a:rPr>
              <a:t>Scope</a:t>
            </a:r>
            <a:r>
              <a:rPr lang="en-US" b="1" dirty="0">
                <a:solidFill>
                  <a:schemeClr val="accent6"/>
                </a:solidFill>
              </a:rPr>
              <a:t> validation</a:t>
            </a:r>
            <a:r>
              <a:rPr lang="en-US" dirty="0"/>
              <a:t> involves </a:t>
            </a:r>
            <a:r>
              <a:rPr lang="en-US" b="1" dirty="0"/>
              <a:t>formal acceptance </a:t>
            </a:r>
            <a:r>
              <a:rPr lang="en-US" dirty="0"/>
              <a:t>of the completed </a:t>
            </a:r>
            <a:r>
              <a:rPr lang="en-US" b="1" dirty="0"/>
              <a:t>project deliverables</a:t>
            </a:r>
            <a:r>
              <a:rPr lang="en-US" dirty="0"/>
              <a:t>. </a:t>
            </a:r>
          </a:p>
          <a:p>
            <a:r>
              <a:rPr lang="en-US" dirty="0"/>
              <a:t>The acceptance is achieved by a </a:t>
            </a:r>
            <a:r>
              <a:rPr lang="en-US" b="1" dirty="0"/>
              <a:t>customer inspection </a:t>
            </a:r>
            <a:r>
              <a:rPr lang="en-US" dirty="0"/>
              <a:t>and then </a:t>
            </a:r>
            <a:r>
              <a:rPr lang="en-US" b="1" dirty="0"/>
              <a:t>sign-off </a:t>
            </a:r>
            <a:r>
              <a:rPr lang="en-US" dirty="0"/>
              <a:t>on </a:t>
            </a:r>
            <a:r>
              <a:rPr lang="en-US" b="1" dirty="0"/>
              <a:t>key deliverables</a:t>
            </a:r>
            <a:r>
              <a:rPr lang="en-US" dirty="0"/>
              <a:t>. </a:t>
            </a:r>
          </a:p>
          <a:p>
            <a:r>
              <a:rPr lang="en-US" dirty="0"/>
              <a:t>To receive formal acceptance of the project scope, the project team must develop </a:t>
            </a:r>
            <a:r>
              <a:rPr lang="en-US" b="1" dirty="0"/>
              <a:t>clear documentation of the project’s products </a:t>
            </a:r>
            <a:r>
              <a:rPr lang="en-US" dirty="0"/>
              <a:t>and </a:t>
            </a:r>
            <a:r>
              <a:rPr lang="en-US" b="1" dirty="0"/>
              <a:t>procedures </a:t>
            </a:r>
            <a:r>
              <a:rPr lang="en-US" dirty="0"/>
              <a:t>to </a:t>
            </a:r>
            <a:r>
              <a:rPr lang="en-US" b="1" dirty="0"/>
              <a:t>evaluate </a:t>
            </a:r>
            <a:r>
              <a:rPr lang="en-US" dirty="0"/>
              <a:t>whether they were completed correctly and satisfactorily.</a:t>
            </a:r>
          </a:p>
          <a:p>
            <a:r>
              <a:rPr lang="en-US" dirty="0"/>
              <a:t>To </a:t>
            </a:r>
            <a:r>
              <a:rPr lang="en-US" b="1" dirty="0"/>
              <a:t>minimize scope changes</a:t>
            </a:r>
            <a:r>
              <a:rPr lang="en-US" dirty="0"/>
              <a:t>, it is crucial to do a good job of </a:t>
            </a:r>
            <a:r>
              <a:rPr lang="en-US" b="1" dirty="0"/>
              <a:t>configuration</a:t>
            </a:r>
            <a:r>
              <a:rPr lang="en-US" dirty="0"/>
              <a:t> </a:t>
            </a:r>
            <a:r>
              <a:rPr lang="en-US" b="1" dirty="0"/>
              <a:t>management</a:t>
            </a:r>
            <a:r>
              <a:rPr lang="en-US" dirty="0"/>
              <a:t> and </a:t>
            </a:r>
            <a:r>
              <a:rPr lang="en-US" b="1" dirty="0"/>
              <a:t>validating</a:t>
            </a:r>
            <a:r>
              <a:rPr lang="en-US" dirty="0"/>
              <a:t> project </a:t>
            </a:r>
            <a:r>
              <a:rPr lang="en-US" b="1" dirty="0"/>
              <a:t>scope</a:t>
            </a:r>
            <a:r>
              <a:rPr lang="en-US" dirty="0"/>
              <a:t>.</a:t>
            </a:r>
            <a:endParaRPr lang="en-IN" dirty="0"/>
          </a:p>
        </p:txBody>
      </p:sp>
    </p:spTree>
    <p:extLst>
      <p:ext uri="{BB962C8B-B14F-4D97-AF65-F5344CB8AC3E}">
        <p14:creationId xmlns:p14="http://schemas.microsoft.com/office/powerpoint/2010/main" val="349492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0B06-F938-7F41-C62F-6BC81ABC64EE}"/>
              </a:ext>
            </a:extLst>
          </p:cNvPr>
          <p:cNvSpPr>
            <a:spLocks noGrp="1"/>
          </p:cNvSpPr>
          <p:nvPr>
            <p:ph type="title"/>
          </p:nvPr>
        </p:nvSpPr>
        <p:spPr/>
        <p:txBody>
          <a:bodyPr/>
          <a:lstStyle/>
          <a:p>
            <a:r>
              <a:rPr lang="en-IN" dirty="0"/>
              <a:t>Validating Scope (contd.)</a:t>
            </a:r>
          </a:p>
        </p:txBody>
      </p:sp>
      <p:grpSp>
        <p:nvGrpSpPr>
          <p:cNvPr id="21" name="Group 20">
            <a:extLst>
              <a:ext uri="{FF2B5EF4-FFF2-40B4-BE49-F238E27FC236}">
                <a16:creationId xmlns:a16="http://schemas.microsoft.com/office/drawing/2014/main" id="{5D6F3197-C0A6-FD47-D8E8-EB4A95B1B2F1}"/>
              </a:ext>
            </a:extLst>
          </p:cNvPr>
          <p:cNvGrpSpPr/>
          <p:nvPr/>
        </p:nvGrpSpPr>
        <p:grpSpPr>
          <a:xfrm>
            <a:off x="189240" y="1017460"/>
            <a:ext cx="3556321" cy="4093844"/>
            <a:chOff x="179408" y="1577898"/>
            <a:chExt cx="3556321" cy="4093844"/>
          </a:xfrm>
        </p:grpSpPr>
        <p:pic>
          <p:nvPicPr>
            <p:cNvPr id="6" name="Picture 5">
              <a:extLst>
                <a:ext uri="{FF2B5EF4-FFF2-40B4-BE49-F238E27FC236}">
                  <a16:creationId xmlns:a16="http://schemas.microsoft.com/office/drawing/2014/main" id="{69FC2107-F11F-1995-8827-4D7CBE59B815}"/>
                </a:ext>
              </a:extLst>
            </p:cNvPr>
            <p:cNvPicPr>
              <a:picLocks noChangeAspect="1"/>
            </p:cNvPicPr>
            <p:nvPr/>
          </p:nvPicPr>
          <p:blipFill>
            <a:blip r:embed="rId2" cstate="hqprint">
              <a:extLst>
                <a:ext uri="{28A0092B-C50C-407E-A947-70E740481C1C}">
                  <a14:useLocalDpi xmlns:a14="http://schemas.microsoft.com/office/drawing/2010/main" val="0"/>
                </a:ext>
              </a:extLst>
            </a:blip>
            <a:srcRect t="2529" b="2529"/>
            <a:stretch/>
          </p:blipFill>
          <p:spPr>
            <a:xfrm>
              <a:off x="1415603"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0" name="TextBox 9">
              <a:extLst>
                <a:ext uri="{FF2B5EF4-FFF2-40B4-BE49-F238E27FC236}">
                  <a16:creationId xmlns:a16="http://schemas.microsoft.com/office/drawing/2014/main" id="{982A9DAF-B7FD-8396-8020-A1CF298B1B46}"/>
                </a:ext>
              </a:extLst>
            </p:cNvPr>
            <p:cNvSpPr txBox="1"/>
            <p:nvPr/>
          </p:nvSpPr>
          <p:spPr>
            <a:xfrm>
              <a:off x="1278848" y="1577898"/>
              <a:ext cx="1345557" cy="461665"/>
            </a:xfrm>
            <a:prstGeom prst="rect">
              <a:avLst/>
            </a:prstGeom>
            <a:noFill/>
          </p:spPr>
          <p:txBody>
            <a:bodyPr wrap="square">
              <a:spAutoFit/>
            </a:bodyPr>
            <a:lstStyle/>
            <a:p>
              <a:pPr algn="ctr"/>
              <a:r>
                <a:rPr lang="en-US" sz="2400" b="1" dirty="0">
                  <a:solidFill>
                    <a:schemeClr val="accent6"/>
                  </a:solidFill>
                </a:rPr>
                <a:t>Input</a:t>
              </a:r>
              <a:endParaRPr lang="en-IN" sz="2400" dirty="0">
                <a:solidFill>
                  <a:schemeClr val="accent6"/>
                </a:solidFill>
              </a:endParaRPr>
            </a:p>
          </p:txBody>
        </p:sp>
        <p:sp>
          <p:nvSpPr>
            <p:cNvPr id="16" name="TextBox 15">
              <a:extLst>
                <a:ext uri="{FF2B5EF4-FFF2-40B4-BE49-F238E27FC236}">
                  <a16:creationId xmlns:a16="http://schemas.microsoft.com/office/drawing/2014/main" id="{3CEF2C4E-6F76-1DB5-EE8D-E8456EF15A78}"/>
                </a:ext>
              </a:extLst>
            </p:cNvPr>
            <p:cNvSpPr txBox="1"/>
            <p:nvPr/>
          </p:nvSpPr>
          <p:spPr>
            <a:xfrm>
              <a:off x="179408" y="3424973"/>
              <a:ext cx="3556321" cy="2246769"/>
            </a:xfrm>
            <a:prstGeom prst="rect">
              <a:avLst/>
            </a:prstGeom>
            <a:noFill/>
          </p:spPr>
          <p:txBody>
            <a:bodyPr wrap="square">
              <a:spAutoFit/>
            </a:bodyPr>
            <a:lstStyle/>
            <a:p>
              <a:pPr marL="285750" indent="-285750" algn="just">
                <a:buFont typeface="Arial" panose="020B0604020202020204" pitchFamily="34" charset="0"/>
                <a:buChar char="•"/>
              </a:pPr>
              <a:r>
                <a:rPr lang="en-US" sz="2000" dirty="0">
                  <a:solidFill>
                    <a:schemeClr val="bg1">
                      <a:lumMod val="50000"/>
                    </a:schemeClr>
                  </a:solidFill>
                </a:rPr>
                <a:t>The scope management plan</a:t>
              </a:r>
            </a:p>
            <a:p>
              <a:pPr marL="285750" indent="-285750" algn="just">
                <a:buFont typeface="Arial" panose="020B0604020202020204" pitchFamily="34" charset="0"/>
                <a:buChar char="•"/>
              </a:pPr>
              <a:r>
                <a:rPr lang="en-US" sz="2000" dirty="0">
                  <a:solidFill>
                    <a:schemeClr val="bg1">
                      <a:lumMod val="50000"/>
                    </a:schemeClr>
                  </a:solidFill>
                </a:rPr>
                <a:t>Scope baseline</a:t>
              </a:r>
            </a:p>
            <a:p>
              <a:pPr marL="285750" indent="-285750" algn="just">
                <a:buFont typeface="Arial" panose="020B0604020202020204" pitchFamily="34" charset="0"/>
                <a:buChar char="•"/>
              </a:pPr>
              <a:r>
                <a:rPr lang="en-US" sz="2000" dirty="0">
                  <a:solidFill>
                    <a:schemeClr val="bg1">
                      <a:lumMod val="50000"/>
                    </a:schemeClr>
                  </a:solidFill>
                </a:rPr>
                <a:t>Requirements documentation</a:t>
              </a:r>
            </a:p>
            <a:p>
              <a:pPr marL="285750" indent="-285750" algn="just">
                <a:buFont typeface="Arial" panose="020B0604020202020204" pitchFamily="34" charset="0"/>
                <a:buChar char="•"/>
              </a:pPr>
              <a:r>
                <a:rPr lang="en-US" sz="2000" dirty="0">
                  <a:solidFill>
                    <a:schemeClr val="bg1">
                      <a:lumMod val="50000"/>
                    </a:schemeClr>
                  </a:solidFill>
                </a:rPr>
                <a:t>Requirements traceability matrix</a:t>
              </a:r>
            </a:p>
            <a:p>
              <a:pPr marL="285750" indent="-285750" algn="just">
                <a:buFont typeface="Arial" panose="020B0604020202020204" pitchFamily="34" charset="0"/>
                <a:buChar char="•"/>
              </a:pPr>
              <a:r>
                <a:rPr lang="en-US" sz="2000" dirty="0">
                  <a:solidFill>
                    <a:schemeClr val="bg1">
                      <a:lumMod val="50000"/>
                    </a:schemeClr>
                  </a:solidFill>
                </a:rPr>
                <a:t>Validated deliverables</a:t>
              </a:r>
            </a:p>
            <a:p>
              <a:pPr marL="285750" indent="-285750" algn="just">
                <a:buFont typeface="Arial" panose="020B0604020202020204" pitchFamily="34" charset="0"/>
                <a:buChar char="•"/>
              </a:pPr>
              <a:r>
                <a:rPr lang="en-US" sz="2000" dirty="0">
                  <a:solidFill>
                    <a:schemeClr val="bg1">
                      <a:lumMod val="50000"/>
                    </a:schemeClr>
                  </a:solidFill>
                </a:rPr>
                <a:t>Work performance data</a:t>
              </a:r>
              <a:endParaRPr lang="en-IN" sz="1600" b="1" dirty="0">
                <a:solidFill>
                  <a:schemeClr val="bg1">
                    <a:lumMod val="50000"/>
                  </a:schemeClr>
                </a:solidFill>
              </a:endParaRPr>
            </a:p>
          </p:txBody>
        </p:sp>
      </p:grpSp>
      <p:grpSp>
        <p:nvGrpSpPr>
          <p:cNvPr id="22" name="Group 21">
            <a:extLst>
              <a:ext uri="{FF2B5EF4-FFF2-40B4-BE49-F238E27FC236}">
                <a16:creationId xmlns:a16="http://schemas.microsoft.com/office/drawing/2014/main" id="{6916838A-4300-E22C-DC3F-216C82D77442}"/>
              </a:ext>
            </a:extLst>
          </p:cNvPr>
          <p:cNvGrpSpPr/>
          <p:nvPr/>
        </p:nvGrpSpPr>
        <p:grpSpPr>
          <a:xfrm>
            <a:off x="4443416" y="1017460"/>
            <a:ext cx="3556321" cy="3786067"/>
            <a:chOff x="4433584" y="1577898"/>
            <a:chExt cx="3556321" cy="3786067"/>
          </a:xfrm>
        </p:grpSpPr>
        <p:pic>
          <p:nvPicPr>
            <p:cNvPr id="7" name="Picture 6">
              <a:extLst>
                <a:ext uri="{FF2B5EF4-FFF2-40B4-BE49-F238E27FC236}">
                  <a16:creationId xmlns:a16="http://schemas.microsoft.com/office/drawing/2014/main" id="{60D77EDC-BD6D-3FDF-816F-05EF2D5CAFB9}"/>
                </a:ext>
              </a:extLst>
            </p:cNvPr>
            <p:cNvPicPr>
              <a:picLocks noChangeAspect="1"/>
            </p:cNvPicPr>
            <p:nvPr/>
          </p:nvPicPr>
          <p:blipFill>
            <a:blip r:embed="rId3">
              <a:extLst>
                <a:ext uri="{28A0092B-C50C-407E-A947-70E740481C1C}">
                  <a14:useLocalDpi xmlns:a14="http://schemas.microsoft.com/office/drawing/2010/main" val="0"/>
                </a:ext>
              </a:extLst>
            </a:blip>
            <a:srcRect t="2529" b="2529"/>
            <a:stretch/>
          </p:blipFill>
          <p:spPr>
            <a:xfrm>
              <a:off x="5675723"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1" name="TextBox 10">
              <a:extLst>
                <a:ext uri="{FF2B5EF4-FFF2-40B4-BE49-F238E27FC236}">
                  <a16:creationId xmlns:a16="http://schemas.microsoft.com/office/drawing/2014/main" id="{5F09584A-23FF-22E2-D836-462256B5EA3D}"/>
                </a:ext>
              </a:extLst>
            </p:cNvPr>
            <p:cNvSpPr txBox="1"/>
            <p:nvPr/>
          </p:nvSpPr>
          <p:spPr>
            <a:xfrm>
              <a:off x="5538967" y="1577898"/>
              <a:ext cx="1345557" cy="461665"/>
            </a:xfrm>
            <a:prstGeom prst="rect">
              <a:avLst/>
            </a:prstGeom>
            <a:noFill/>
          </p:spPr>
          <p:txBody>
            <a:bodyPr wrap="square">
              <a:spAutoFit/>
            </a:bodyPr>
            <a:lstStyle/>
            <a:p>
              <a:pPr algn="ctr"/>
              <a:r>
                <a:rPr lang="en-US" sz="2400" b="1" dirty="0">
                  <a:solidFill>
                    <a:schemeClr val="accent6"/>
                  </a:solidFill>
                </a:rPr>
                <a:t>Tools</a:t>
              </a:r>
              <a:endParaRPr lang="en-IN" sz="2400" dirty="0">
                <a:solidFill>
                  <a:schemeClr val="accent6"/>
                </a:solidFill>
              </a:endParaRPr>
            </a:p>
          </p:txBody>
        </p:sp>
        <p:sp>
          <p:nvSpPr>
            <p:cNvPr id="18" name="TextBox 17">
              <a:extLst>
                <a:ext uri="{FF2B5EF4-FFF2-40B4-BE49-F238E27FC236}">
                  <a16:creationId xmlns:a16="http://schemas.microsoft.com/office/drawing/2014/main" id="{76E36579-9746-90D9-99BD-A700F614516C}"/>
                </a:ext>
              </a:extLst>
            </p:cNvPr>
            <p:cNvSpPr txBox="1"/>
            <p:nvPr/>
          </p:nvSpPr>
          <p:spPr>
            <a:xfrm>
              <a:off x="4433584" y="3424973"/>
              <a:ext cx="3556321" cy="1938992"/>
            </a:xfrm>
            <a:prstGeom prst="rect">
              <a:avLst/>
            </a:prstGeom>
            <a:noFill/>
          </p:spPr>
          <p:txBody>
            <a:bodyPr wrap="square">
              <a:spAutoFit/>
            </a:bodyPr>
            <a:lstStyle/>
            <a:p>
              <a:pPr marL="285750" indent="-285750">
                <a:buFont typeface="Arial" panose="020B0604020202020204" pitchFamily="34" charset="0"/>
                <a:buChar char="•"/>
              </a:pPr>
              <a:r>
                <a:rPr lang="en-US" sz="2000" b="1" dirty="0">
                  <a:solidFill>
                    <a:schemeClr val="bg1">
                      <a:lumMod val="50000"/>
                    </a:schemeClr>
                  </a:solidFill>
                </a:rPr>
                <a:t>Inspection</a:t>
              </a:r>
              <a:r>
                <a:rPr lang="en-US" sz="2000" dirty="0">
                  <a:solidFill>
                    <a:schemeClr val="bg1">
                      <a:lumMod val="50000"/>
                    </a:schemeClr>
                  </a:solidFill>
                </a:rPr>
                <a:t> and </a:t>
              </a:r>
              <a:r>
                <a:rPr lang="en-US" sz="2000" b="1" dirty="0">
                  <a:solidFill>
                    <a:schemeClr val="bg1">
                      <a:lumMod val="50000"/>
                    </a:schemeClr>
                  </a:solidFill>
                </a:rPr>
                <a:t>group decision-making</a:t>
              </a:r>
              <a:r>
                <a:rPr lang="en-US" sz="2000" dirty="0">
                  <a:solidFill>
                    <a:schemeClr val="bg1">
                      <a:lumMod val="50000"/>
                    </a:schemeClr>
                  </a:solidFill>
                </a:rPr>
                <a:t> techniques</a:t>
              </a:r>
            </a:p>
            <a:p>
              <a:pPr marL="285750" indent="-285750">
                <a:buFont typeface="Arial" panose="020B0604020202020204" pitchFamily="34" charset="0"/>
                <a:buChar char="•"/>
              </a:pPr>
              <a:r>
                <a:rPr lang="en-US" sz="2000" dirty="0">
                  <a:solidFill>
                    <a:schemeClr val="bg1">
                      <a:lumMod val="50000"/>
                    </a:schemeClr>
                  </a:solidFill>
                </a:rPr>
                <a:t>The customer, sponsor, or user </a:t>
              </a:r>
              <a:r>
                <a:rPr lang="en-US" sz="2000" b="1" dirty="0">
                  <a:solidFill>
                    <a:schemeClr val="bg1">
                      <a:lumMod val="50000"/>
                    </a:schemeClr>
                  </a:solidFill>
                </a:rPr>
                <a:t>inspects the work </a:t>
              </a:r>
              <a:r>
                <a:rPr lang="en-US" sz="2000" dirty="0">
                  <a:solidFill>
                    <a:schemeClr val="bg1">
                      <a:lumMod val="50000"/>
                    </a:schemeClr>
                  </a:solidFill>
                </a:rPr>
                <a:t>after it is delivered and decides </a:t>
              </a:r>
              <a:r>
                <a:rPr lang="en-US" sz="2000" b="1" dirty="0">
                  <a:solidFill>
                    <a:schemeClr val="bg1">
                      <a:lumMod val="50000"/>
                    </a:schemeClr>
                  </a:solidFill>
                </a:rPr>
                <a:t>if it meets requirements</a:t>
              </a:r>
              <a:r>
                <a:rPr lang="en-US" sz="2000" dirty="0">
                  <a:solidFill>
                    <a:schemeClr val="bg1">
                      <a:lumMod val="50000"/>
                    </a:schemeClr>
                  </a:solidFill>
                </a:rPr>
                <a:t>.</a:t>
              </a:r>
              <a:endParaRPr lang="en-IN" sz="2000" dirty="0">
                <a:solidFill>
                  <a:schemeClr val="bg1">
                    <a:lumMod val="50000"/>
                  </a:schemeClr>
                </a:solidFill>
              </a:endParaRPr>
            </a:p>
          </p:txBody>
        </p:sp>
      </p:grpSp>
      <p:grpSp>
        <p:nvGrpSpPr>
          <p:cNvPr id="23" name="Group 22">
            <a:extLst>
              <a:ext uri="{FF2B5EF4-FFF2-40B4-BE49-F238E27FC236}">
                <a16:creationId xmlns:a16="http://schemas.microsoft.com/office/drawing/2014/main" id="{3345B1B2-EC74-4E4B-D335-E251E88FE964}"/>
              </a:ext>
            </a:extLst>
          </p:cNvPr>
          <p:cNvGrpSpPr/>
          <p:nvPr/>
        </p:nvGrpSpPr>
        <p:grpSpPr>
          <a:xfrm>
            <a:off x="8587789" y="1017460"/>
            <a:ext cx="3324832" cy="3786067"/>
            <a:chOff x="8577957" y="1577898"/>
            <a:chExt cx="3324832" cy="3786067"/>
          </a:xfrm>
        </p:grpSpPr>
        <p:pic>
          <p:nvPicPr>
            <p:cNvPr id="8" name="Picture 7">
              <a:extLst>
                <a:ext uri="{FF2B5EF4-FFF2-40B4-BE49-F238E27FC236}">
                  <a16:creationId xmlns:a16="http://schemas.microsoft.com/office/drawing/2014/main" id="{063C8B37-CDD1-19DD-BF96-C771EFD545F1}"/>
                </a:ext>
              </a:extLst>
            </p:cNvPr>
            <p:cNvPicPr>
              <a:picLocks noChangeAspect="1"/>
            </p:cNvPicPr>
            <p:nvPr/>
          </p:nvPicPr>
          <p:blipFill>
            <a:blip r:embed="rId4">
              <a:extLst>
                <a:ext uri="{28A0092B-C50C-407E-A947-70E740481C1C}">
                  <a14:useLocalDpi xmlns:a14="http://schemas.microsoft.com/office/drawing/2010/main" val="0"/>
                </a:ext>
              </a:extLst>
            </a:blip>
            <a:srcRect l="6114" r="6114"/>
            <a:stretch/>
          </p:blipFill>
          <p:spPr>
            <a:xfrm>
              <a:off x="9704350"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2" name="TextBox 11">
              <a:extLst>
                <a:ext uri="{FF2B5EF4-FFF2-40B4-BE49-F238E27FC236}">
                  <a16:creationId xmlns:a16="http://schemas.microsoft.com/office/drawing/2014/main" id="{ABE6E4F9-D70B-1A59-7136-C800F01F8836}"/>
                </a:ext>
              </a:extLst>
            </p:cNvPr>
            <p:cNvSpPr txBox="1"/>
            <p:nvPr/>
          </p:nvSpPr>
          <p:spPr>
            <a:xfrm>
              <a:off x="9567594" y="1577898"/>
              <a:ext cx="1345557" cy="461665"/>
            </a:xfrm>
            <a:prstGeom prst="rect">
              <a:avLst/>
            </a:prstGeom>
            <a:noFill/>
          </p:spPr>
          <p:txBody>
            <a:bodyPr wrap="square">
              <a:spAutoFit/>
            </a:bodyPr>
            <a:lstStyle/>
            <a:p>
              <a:pPr algn="ctr"/>
              <a:r>
                <a:rPr lang="en-US" sz="2400" b="1" dirty="0">
                  <a:solidFill>
                    <a:schemeClr val="accent6"/>
                  </a:solidFill>
                </a:rPr>
                <a:t>Output</a:t>
              </a:r>
              <a:endParaRPr lang="en-IN" sz="2400" dirty="0">
                <a:solidFill>
                  <a:schemeClr val="accent6"/>
                </a:solidFill>
              </a:endParaRPr>
            </a:p>
          </p:txBody>
        </p:sp>
        <p:sp>
          <p:nvSpPr>
            <p:cNvPr id="20" name="TextBox 19">
              <a:extLst>
                <a:ext uri="{FF2B5EF4-FFF2-40B4-BE49-F238E27FC236}">
                  <a16:creationId xmlns:a16="http://schemas.microsoft.com/office/drawing/2014/main" id="{A4C2039E-A79D-1800-5D33-A8095EFE6231}"/>
                </a:ext>
              </a:extLst>
            </p:cNvPr>
            <p:cNvSpPr txBox="1"/>
            <p:nvPr/>
          </p:nvSpPr>
          <p:spPr>
            <a:xfrm>
              <a:off x="8577957" y="3424973"/>
              <a:ext cx="3324832" cy="193899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lumMod val="50000"/>
                    </a:schemeClr>
                  </a:solidFill>
                </a:rPr>
                <a:t>Accepted deliverables</a:t>
              </a:r>
            </a:p>
            <a:p>
              <a:pPr marL="342900" indent="-342900">
                <a:buFont typeface="Arial" panose="020B0604020202020204" pitchFamily="34" charset="0"/>
                <a:buChar char="•"/>
              </a:pPr>
              <a:r>
                <a:rPr lang="en-US" sz="2000" dirty="0">
                  <a:solidFill>
                    <a:schemeClr val="bg1">
                      <a:lumMod val="50000"/>
                    </a:schemeClr>
                  </a:solidFill>
                </a:rPr>
                <a:t>Change requests</a:t>
              </a:r>
            </a:p>
            <a:p>
              <a:pPr marL="342900" indent="-342900">
                <a:buFont typeface="Arial" panose="020B0604020202020204" pitchFamily="34" charset="0"/>
                <a:buChar char="•"/>
              </a:pPr>
              <a:r>
                <a:rPr lang="en-US" sz="2000" dirty="0">
                  <a:solidFill>
                    <a:schemeClr val="bg1">
                      <a:lumMod val="50000"/>
                    </a:schemeClr>
                  </a:solidFill>
                </a:rPr>
                <a:t>Work performance information</a:t>
              </a:r>
            </a:p>
            <a:p>
              <a:pPr marL="342900" indent="-342900">
                <a:buFont typeface="Arial" panose="020B0604020202020204" pitchFamily="34" charset="0"/>
                <a:buChar char="•"/>
              </a:pPr>
              <a:r>
                <a:rPr lang="en-US" sz="2000" dirty="0">
                  <a:solidFill>
                    <a:schemeClr val="bg1">
                      <a:lumMod val="50000"/>
                    </a:schemeClr>
                  </a:solidFill>
                </a:rPr>
                <a:t>Project documents updates.</a:t>
              </a:r>
              <a:endParaRPr lang="en-IN" sz="2000" dirty="0">
                <a:solidFill>
                  <a:schemeClr val="bg1">
                    <a:lumMod val="50000"/>
                  </a:schemeClr>
                </a:solidFill>
              </a:endParaRPr>
            </a:p>
          </p:txBody>
        </p:sp>
      </p:grpSp>
    </p:spTree>
    <p:extLst>
      <p:ext uri="{BB962C8B-B14F-4D97-AF65-F5344CB8AC3E}">
        <p14:creationId xmlns:p14="http://schemas.microsoft.com/office/powerpoint/2010/main" val="283871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9D31-9395-1826-1A10-1C5B2F8AC61B}"/>
              </a:ext>
            </a:extLst>
          </p:cNvPr>
          <p:cNvSpPr>
            <a:spLocks noGrp="1"/>
          </p:cNvSpPr>
          <p:nvPr>
            <p:ph type="title"/>
          </p:nvPr>
        </p:nvSpPr>
        <p:spPr/>
        <p:txBody>
          <a:bodyPr/>
          <a:lstStyle/>
          <a:p>
            <a:r>
              <a:rPr lang="en-US" dirty="0"/>
              <a:t>Controlling Scope</a:t>
            </a:r>
            <a:endParaRPr lang="en-IN" dirty="0"/>
          </a:p>
        </p:txBody>
      </p:sp>
      <p:sp>
        <p:nvSpPr>
          <p:cNvPr id="3" name="Content Placeholder 2">
            <a:extLst>
              <a:ext uri="{FF2B5EF4-FFF2-40B4-BE49-F238E27FC236}">
                <a16:creationId xmlns:a16="http://schemas.microsoft.com/office/drawing/2014/main" id="{6AA48C25-E3C3-D034-A237-98E70BFB7144}"/>
              </a:ext>
            </a:extLst>
          </p:cNvPr>
          <p:cNvSpPr>
            <a:spLocks noGrp="1"/>
          </p:cNvSpPr>
          <p:nvPr>
            <p:ph idx="1"/>
          </p:nvPr>
        </p:nvSpPr>
        <p:spPr/>
        <p:txBody>
          <a:bodyPr/>
          <a:lstStyle/>
          <a:p>
            <a:r>
              <a:rPr lang="en-US" dirty="0"/>
              <a:t>Scope control involves </a:t>
            </a:r>
            <a:r>
              <a:rPr lang="en-US" b="1" dirty="0"/>
              <a:t>managing changes </a:t>
            </a:r>
            <a:r>
              <a:rPr lang="en-US" dirty="0"/>
              <a:t>to the </a:t>
            </a:r>
            <a:r>
              <a:rPr lang="en-US" b="1" dirty="0"/>
              <a:t>project scope </a:t>
            </a:r>
            <a:r>
              <a:rPr lang="en-US" dirty="0"/>
              <a:t>while </a:t>
            </a:r>
            <a:r>
              <a:rPr lang="en-US" b="1" dirty="0"/>
              <a:t>keeping project goals </a:t>
            </a:r>
            <a:r>
              <a:rPr lang="en-US" dirty="0"/>
              <a:t>and </a:t>
            </a:r>
            <a:r>
              <a:rPr lang="en-US" b="1" dirty="0"/>
              <a:t>business strategy </a:t>
            </a:r>
            <a:r>
              <a:rPr lang="en-US" dirty="0"/>
              <a:t>in mind.</a:t>
            </a:r>
          </a:p>
          <a:p>
            <a:r>
              <a:rPr lang="en-US" dirty="0"/>
              <a:t>The goal of scope control is to impact the factors that cause </a:t>
            </a:r>
            <a:r>
              <a:rPr lang="en-US" b="1" dirty="0"/>
              <a:t>scope changes</a:t>
            </a:r>
            <a:r>
              <a:rPr lang="en-US" dirty="0"/>
              <a:t>, to ensure that changes are processed according to procedures developed as part of </a:t>
            </a:r>
            <a:r>
              <a:rPr lang="en-US" b="1" dirty="0"/>
              <a:t>integrated change </a:t>
            </a:r>
            <a:r>
              <a:rPr lang="en-US" dirty="0"/>
              <a:t>control, and to</a:t>
            </a:r>
            <a:r>
              <a:rPr lang="en-US" b="1" dirty="0"/>
              <a:t> manage changes</a:t>
            </a:r>
            <a:r>
              <a:rPr lang="en-US" dirty="0"/>
              <a:t> when they occur.</a:t>
            </a:r>
          </a:p>
          <a:p>
            <a:r>
              <a:rPr lang="en-US" dirty="0"/>
              <a:t>You also need to develop a process for </a:t>
            </a:r>
            <a:r>
              <a:rPr lang="en-US" b="1" dirty="0"/>
              <a:t>soliciting</a:t>
            </a:r>
            <a:r>
              <a:rPr lang="en-US" dirty="0"/>
              <a:t> and </a:t>
            </a:r>
            <a:r>
              <a:rPr lang="en-US" b="1" dirty="0"/>
              <a:t>monitoring</a:t>
            </a:r>
            <a:r>
              <a:rPr lang="en-US" dirty="0"/>
              <a:t> </a:t>
            </a:r>
            <a:r>
              <a:rPr lang="en-US" b="1" dirty="0"/>
              <a:t>changes</a:t>
            </a:r>
            <a:r>
              <a:rPr lang="en-US" dirty="0"/>
              <a:t> to project scope.</a:t>
            </a:r>
          </a:p>
          <a:p>
            <a:r>
              <a:rPr lang="en-US" b="1" dirty="0"/>
              <a:t>Stakeholders </a:t>
            </a:r>
            <a:r>
              <a:rPr lang="en-US" dirty="0"/>
              <a:t>should be </a:t>
            </a:r>
            <a:r>
              <a:rPr lang="en-US" b="1" dirty="0"/>
              <a:t>encouraged </a:t>
            </a:r>
            <a:r>
              <a:rPr lang="en-US" dirty="0"/>
              <a:t>to </a:t>
            </a:r>
            <a:r>
              <a:rPr lang="en-US" b="1" dirty="0"/>
              <a:t>suggest changes </a:t>
            </a:r>
            <a:r>
              <a:rPr lang="en-US" dirty="0"/>
              <a:t>that will </a:t>
            </a:r>
            <a:r>
              <a:rPr lang="en-US" b="1" dirty="0"/>
              <a:t>benefit </a:t>
            </a:r>
            <a:r>
              <a:rPr lang="en-US" dirty="0"/>
              <a:t>the overall </a:t>
            </a:r>
            <a:r>
              <a:rPr lang="en-US" b="1" dirty="0"/>
              <a:t>project </a:t>
            </a:r>
            <a:r>
              <a:rPr lang="en-US" dirty="0"/>
              <a:t>and discouraged from suggesting unnecessary changes.</a:t>
            </a:r>
            <a:endParaRPr lang="en-IN" dirty="0"/>
          </a:p>
        </p:txBody>
      </p:sp>
    </p:spTree>
    <p:extLst>
      <p:ext uri="{BB962C8B-B14F-4D97-AF65-F5344CB8AC3E}">
        <p14:creationId xmlns:p14="http://schemas.microsoft.com/office/powerpoint/2010/main" val="146808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Key Terms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A</a:t>
            </a:r>
          </a:p>
        </p:txBody>
      </p:sp>
    </p:spTree>
    <p:extLst>
      <p:ext uri="{BB962C8B-B14F-4D97-AF65-F5344CB8AC3E}">
        <p14:creationId xmlns:p14="http://schemas.microsoft.com/office/powerpoint/2010/main" val="4197424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0B06-F938-7F41-C62F-6BC81ABC64EE}"/>
              </a:ext>
            </a:extLst>
          </p:cNvPr>
          <p:cNvSpPr>
            <a:spLocks noGrp="1"/>
          </p:cNvSpPr>
          <p:nvPr>
            <p:ph type="title"/>
          </p:nvPr>
        </p:nvSpPr>
        <p:spPr/>
        <p:txBody>
          <a:bodyPr/>
          <a:lstStyle/>
          <a:p>
            <a:r>
              <a:rPr lang="en-IN" dirty="0"/>
              <a:t>Controlling Scope (contd.)</a:t>
            </a:r>
          </a:p>
        </p:txBody>
      </p:sp>
      <p:grpSp>
        <p:nvGrpSpPr>
          <p:cNvPr id="21" name="Group 20">
            <a:extLst>
              <a:ext uri="{FF2B5EF4-FFF2-40B4-BE49-F238E27FC236}">
                <a16:creationId xmlns:a16="http://schemas.microsoft.com/office/drawing/2014/main" id="{5D6F3197-C0A6-FD47-D8E8-EB4A95B1B2F1}"/>
              </a:ext>
            </a:extLst>
          </p:cNvPr>
          <p:cNvGrpSpPr/>
          <p:nvPr/>
        </p:nvGrpSpPr>
        <p:grpSpPr>
          <a:xfrm>
            <a:off x="189240" y="1017460"/>
            <a:ext cx="3556321" cy="3786067"/>
            <a:chOff x="179408" y="1577898"/>
            <a:chExt cx="3556321" cy="3786067"/>
          </a:xfrm>
        </p:grpSpPr>
        <p:pic>
          <p:nvPicPr>
            <p:cNvPr id="6" name="Picture 5">
              <a:extLst>
                <a:ext uri="{FF2B5EF4-FFF2-40B4-BE49-F238E27FC236}">
                  <a16:creationId xmlns:a16="http://schemas.microsoft.com/office/drawing/2014/main" id="{69FC2107-F11F-1995-8827-4D7CBE59B815}"/>
                </a:ext>
              </a:extLst>
            </p:cNvPr>
            <p:cNvPicPr>
              <a:picLocks noChangeAspect="1"/>
            </p:cNvPicPr>
            <p:nvPr/>
          </p:nvPicPr>
          <p:blipFill>
            <a:blip r:embed="rId2" cstate="hqprint">
              <a:extLst>
                <a:ext uri="{28A0092B-C50C-407E-A947-70E740481C1C}">
                  <a14:useLocalDpi xmlns:a14="http://schemas.microsoft.com/office/drawing/2010/main" val="0"/>
                </a:ext>
              </a:extLst>
            </a:blip>
            <a:srcRect t="2529" b="2529"/>
            <a:stretch/>
          </p:blipFill>
          <p:spPr>
            <a:xfrm>
              <a:off x="1415603"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0" name="TextBox 9">
              <a:extLst>
                <a:ext uri="{FF2B5EF4-FFF2-40B4-BE49-F238E27FC236}">
                  <a16:creationId xmlns:a16="http://schemas.microsoft.com/office/drawing/2014/main" id="{982A9DAF-B7FD-8396-8020-A1CF298B1B46}"/>
                </a:ext>
              </a:extLst>
            </p:cNvPr>
            <p:cNvSpPr txBox="1"/>
            <p:nvPr/>
          </p:nvSpPr>
          <p:spPr>
            <a:xfrm>
              <a:off x="1278848" y="1577898"/>
              <a:ext cx="1345557" cy="461665"/>
            </a:xfrm>
            <a:prstGeom prst="rect">
              <a:avLst/>
            </a:prstGeom>
            <a:noFill/>
          </p:spPr>
          <p:txBody>
            <a:bodyPr wrap="square">
              <a:spAutoFit/>
            </a:bodyPr>
            <a:lstStyle/>
            <a:p>
              <a:pPr algn="ctr"/>
              <a:r>
                <a:rPr lang="en-US" sz="2400" b="1" dirty="0">
                  <a:solidFill>
                    <a:schemeClr val="accent6"/>
                  </a:solidFill>
                </a:rPr>
                <a:t>Input</a:t>
              </a:r>
              <a:endParaRPr lang="en-IN" sz="2400" dirty="0">
                <a:solidFill>
                  <a:schemeClr val="accent6"/>
                </a:solidFill>
              </a:endParaRPr>
            </a:p>
          </p:txBody>
        </p:sp>
        <p:sp>
          <p:nvSpPr>
            <p:cNvPr id="16" name="TextBox 15">
              <a:extLst>
                <a:ext uri="{FF2B5EF4-FFF2-40B4-BE49-F238E27FC236}">
                  <a16:creationId xmlns:a16="http://schemas.microsoft.com/office/drawing/2014/main" id="{3CEF2C4E-6F76-1DB5-EE8D-E8456EF15A78}"/>
                </a:ext>
              </a:extLst>
            </p:cNvPr>
            <p:cNvSpPr txBox="1"/>
            <p:nvPr/>
          </p:nvSpPr>
          <p:spPr>
            <a:xfrm>
              <a:off x="179408" y="3424973"/>
              <a:ext cx="3556321" cy="1938992"/>
            </a:xfrm>
            <a:prstGeom prst="rect">
              <a:avLst/>
            </a:prstGeom>
            <a:noFill/>
          </p:spPr>
          <p:txBody>
            <a:bodyPr wrap="square">
              <a:spAutoFit/>
            </a:bodyPr>
            <a:lstStyle/>
            <a:p>
              <a:pPr marL="285750" indent="-285750" algn="just">
                <a:buFont typeface="Arial" panose="020B0604020202020204" pitchFamily="34" charset="0"/>
                <a:buChar char="•"/>
              </a:pPr>
              <a:r>
                <a:rPr lang="en-US" sz="2000" dirty="0">
                  <a:solidFill>
                    <a:schemeClr val="bg1">
                      <a:lumMod val="50000"/>
                    </a:schemeClr>
                  </a:solidFill>
                </a:rPr>
                <a:t>The </a:t>
              </a:r>
              <a:r>
                <a:rPr lang="en-US" sz="2000" b="1" dirty="0">
                  <a:solidFill>
                    <a:schemeClr val="bg1">
                      <a:lumMod val="50000"/>
                    </a:schemeClr>
                  </a:solidFill>
                </a:rPr>
                <a:t>project management plan</a:t>
              </a:r>
              <a:r>
                <a:rPr lang="en-US" sz="2000" dirty="0">
                  <a:solidFill>
                    <a:schemeClr val="bg1">
                      <a:lumMod val="50000"/>
                    </a:schemeClr>
                  </a:solidFill>
                </a:rPr>
                <a:t>, </a:t>
              </a:r>
              <a:r>
                <a:rPr lang="en-US" sz="2000" b="1" dirty="0">
                  <a:solidFill>
                    <a:schemeClr val="bg1">
                      <a:lumMod val="50000"/>
                    </a:schemeClr>
                  </a:solidFill>
                </a:rPr>
                <a:t>requirements documentation</a:t>
              </a:r>
              <a:r>
                <a:rPr lang="en-US" sz="2000" dirty="0">
                  <a:solidFill>
                    <a:schemeClr val="bg1">
                      <a:lumMod val="50000"/>
                    </a:schemeClr>
                  </a:solidFill>
                </a:rPr>
                <a:t>, </a:t>
              </a:r>
              <a:r>
                <a:rPr lang="en-US" sz="2000" b="1" dirty="0">
                  <a:solidFill>
                    <a:schemeClr val="bg1">
                      <a:lumMod val="50000"/>
                    </a:schemeClr>
                  </a:solidFill>
                </a:rPr>
                <a:t>requirements traceability matrix</a:t>
              </a:r>
              <a:r>
                <a:rPr lang="en-US" sz="2000" dirty="0">
                  <a:solidFill>
                    <a:schemeClr val="bg1">
                      <a:lumMod val="50000"/>
                    </a:schemeClr>
                  </a:solidFill>
                </a:rPr>
                <a:t>, </a:t>
              </a:r>
              <a:r>
                <a:rPr lang="en-US" sz="2000" b="1" dirty="0">
                  <a:solidFill>
                    <a:schemeClr val="bg1">
                      <a:lumMod val="50000"/>
                    </a:schemeClr>
                  </a:solidFill>
                </a:rPr>
                <a:t>work performance data</a:t>
              </a:r>
              <a:r>
                <a:rPr lang="en-US" sz="2000" dirty="0">
                  <a:solidFill>
                    <a:schemeClr val="bg1">
                      <a:lumMod val="50000"/>
                    </a:schemeClr>
                  </a:solidFill>
                </a:rPr>
                <a:t>, and organizational process </a:t>
              </a:r>
              <a:r>
                <a:rPr lang="en-US" sz="2000" b="1" dirty="0">
                  <a:solidFill>
                    <a:schemeClr val="bg1">
                      <a:lumMod val="50000"/>
                    </a:schemeClr>
                  </a:solidFill>
                </a:rPr>
                <a:t>assets</a:t>
              </a:r>
              <a:r>
                <a:rPr lang="en-US" sz="2000" dirty="0">
                  <a:solidFill>
                    <a:schemeClr val="bg1">
                      <a:lumMod val="50000"/>
                    </a:schemeClr>
                  </a:solidFill>
                </a:rPr>
                <a:t>.</a:t>
              </a:r>
              <a:endParaRPr lang="en-IN" sz="1200" b="1" dirty="0">
                <a:solidFill>
                  <a:schemeClr val="bg1">
                    <a:lumMod val="50000"/>
                  </a:schemeClr>
                </a:solidFill>
              </a:endParaRPr>
            </a:p>
          </p:txBody>
        </p:sp>
      </p:grpSp>
      <p:grpSp>
        <p:nvGrpSpPr>
          <p:cNvPr id="22" name="Group 21">
            <a:extLst>
              <a:ext uri="{FF2B5EF4-FFF2-40B4-BE49-F238E27FC236}">
                <a16:creationId xmlns:a16="http://schemas.microsoft.com/office/drawing/2014/main" id="{6916838A-4300-E22C-DC3F-216C82D77442}"/>
              </a:ext>
            </a:extLst>
          </p:cNvPr>
          <p:cNvGrpSpPr/>
          <p:nvPr/>
        </p:nvGrpSpPr>
        <p:grpSpPr>
          <a:xfrm>
            <a:off x="4443416" y="1017460"/>
            <a:ext cx="3556321" cy="3786067"/>
            <a:chOff x="4433584" y="1577898"/>
            <a:chExt cx="3556321" cy="3786067"/>
          </a:xfrm>
        </p:grpSpPr>
        <p:pic>
          <p:nvPicPr>
            <p:cNvPr id="7" name="Picture 6">
              <a:extLst>
                <a:ext uri="{FF2B5EF4-FFF2-40B4-BE49-F238E27FC236}">
                  <a16:creationId xmlns:a16="http://schemas.microsoft.com/office/drawing/2014/main" id="{60D77EDC-BD6D-3FDF-816F-05EF2D5CAFB9}"/>
                </a:ext>
              </a:extLst>
            </p:cNvPr>
            <p:cNvPicPr>
              <a:picLocks noChangeAspect="1"/>
            </p:cNvPicPr>
            <p:nvPr/>
          </p:nvPicPr>
          <p:blipFill>
            <a:blip r:embed="rId3">
              <a:extLst>
                <a:ext uri="{28A0092B-C50C-407E-A947-70E740481C1C}">
                  <a14:useLocalDpi xmlns:a14="http://schemas.microsoft.com/office/drawing/2010/main" val="0"/>
                </a:ext>
              </a:extLst>
            </a:blip>
            <a:srcRect t="2529" b="2529"/>
            <a:stretch/>
          </p:blipFill>
          <p:spPr>
            <a:xfrm>
              <a:off x="5675723"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1" name="TextBox 10">
              <a:extLst>
                <a:ext uri="{FF2B5EF4-FFF2-40B4-BE49-F238E27FC236}">
                  <a16:creationId xmlns:a16="http://schemas.microsoft.com/office/drawing/2014/main" id="{5F09584A-23FF-22E2-D836-462256B5EA3D}"/>
                </a:ext>
              </a:extLst>
            </p:cNvPr>
            <p:cNvSpPr txBox="1"/>
            <p:nvPr/>
          </p:nvSpPr>
          <p:spPr>
            <a:xfrm>
              <a:off x="5538967" y="1577898"/>
              <a:ext cx="1345557" cy="461665"/>
            </a:xfrm>
            <a:prstGeom prst="rect">
              <a:avLst/>
            </a:prstGeom>
            <a:noFill/>
          </p:spPr>
          <p:txBody>
            <a:bodyPr wrap="square">
              <a:spAutoFit/>
            </a:bodyPr>
            <a:lstStyle/>
            <a:p>
              <a:pPr algn="ctr"/>
              <a:r>
                <a:rPr lang="en-US" sz="2400" b="1" dirty="0">
                  <a:solidFill>
                    <a:schemeClr val="accent6"/>
                  </a:solidFill>
                </a:rPr>
                <a:t>Tools</a:t>
              </a:r>
              <a:endParaRPr lang="en-IN" sz="2400" dirty="0">
                <a:solidFill>
                  <a:schemeClr val="accent6"/>
                </a:solidFill>
              </a:endParaRPr>
            </a:p>
          </p:txBody>
        </p:sp>
        <p:sp>
          <p:nvSpPr>
            <p:cNvPr id="18" name="TextBox 17">
              <a:extLst>
                <a:ext uri="{FF2B5EF4-FFF2-40B4-BE49-F238E27FC236}">
                  <a16:creationId xmlns:a16="http://schemas.microsoft.com/office/drawing/2014/main" id="{76E36579-9746-90D9-99BD-A700F614516C}"/>
                </a:ext>
              </a:extLst>
            </p:cNvPr>
            <p:cNvSpPr txBox="1"/>
            <p:nvPr/>
          </p:nvSpPr>
          <p:spPr>
            <a:xfrm>
              <a:off x="4433584" y="3424973"/>
              <a:ext cx="3556321" cy="1938992"/>
            </a:xfrm>
            <a:prstGeom prst="rect">
              <a:avLst/>
            </a:prstGeom>
            <a:noFill/>
          </p:spPr>
          <p:txBody>
            <a:bodyPr wrap="square">
              <a:spAutoFit/>
            </a:bodyPr>
            <a:lstStyle/>
            <a:p>
              <a:r>
                <a:rPr lang="en-US" sz="2000" dirty="0">
                  <a:solidFill>
                    <a:schemeClr val="bg1">
                      <a:lumMod val="50000"/>
                    </a:schemeClr>
                  </a:solidFill>
                </a:rPr>
                <a:t>An important </a:t>
              </a:r>
              <a:r>
                <a:rPr lang="en-US" sz="2000" b="1" dirty="0">
                  <a:solidFill>
                    <a:schemeClr val="bg1">
                      <a:lumMod val="50000"/>
                    </a:schemeClr>
                  </a:solidFill>
                </a:rPr>
                <a:t>tool</a:t>
              </a:r>
              <a:r>
                <a:rPr lang="en-US" sz="2000" dirty="0">
                  <a:solidFill>
                    <a:schemeClr val="bg1">
                      <a:lumMod val="50000"/>
                    </a:schemeClr>
                  </a:solidFill>
                </a:rPr>
                <a:t> for performing scope control is </a:t>
              </a:r>
              <a:r>
                <a:rPr lang="en-US" sz="2000" b="1" dirty="0">
                  <a:solidFill>
                    <a:schemeClr val="bg1">
                      <a:lumMod val="50000"/>
                    </a:schemeClr>
                  </a:solidFill>
                </a:rPr>
                <a:t>variance analysis</a:t>
              </a:r>
              <a:r>
                <a:rPr lang="en-US" sz="2000" dirty="0">
                  <a:solidFill>
                    <a:schemeClr val="bg1">
                      <a:lumMod val="50000"/>
                    </a:schemeClr>
                  </a:solidFill>
                </a:rPr>
                <a:t>. </a:t>
              </a:r>
            </a:p>
            <a:p>
              <a:r>
                <a:rPr lang="en-US" sz="2000" b="1" dirty="0">
                  <a:solidFill>
                    <a:schemeClr val="bg1">
                      <a:lumMod val="50000"/>
                    </a:schemeClr>
                  </a:solidFill>
                </a:rPr>
                <a:t>Variance</a:t>
              </a:r>
              <a:r>
                <a:rPr lang="en-US" sz="2000" dirty="0">
                  <a:solidFill>
                    <a:schemeClr val="bg1">
                      <a:lumMod val="50000"/>
                    </a:schemeClr>
                  </a:solidFill>
                </a:rPr>
                <a:t> is the difference between planned and actual performance.</a:t>
              </a:r>
              <a:endParaRPr lang="en-IN" sz="1600" dirty="0">
                <a:solidFill>
                  <a:schemeClr val="bg1">
                    <a:lumMod val="50000"/>
                  </a:schemeClr>
                </a:solidFill>
              </a:endParaRPr>
            </a:p>
          </p:txBody>
        </p:sp>
      </p:grpSp>
      <p:grpSp>
        <p:nvGrpSpPr>
          <p:cNvPr id="23" name="Group 22">
            <a:extLst>
              <a:ext uri="{FF2B5EF4-FFF2-40B4-BE49-F238E27FC236}">
                <a16:creationId xmlns:a16="http://schemas.microsoft.com/office/drawing/2014/main" id="{3345B1B2-EC74-4E4B-D335-E251E88FE964}"/>
              </a:ext>
            </a:extLst>
          </p:cNvPr>
          <p:cNvGrpSpPr/>
          <p:nvPr/>
        </p:nvGrpSpPr>
        <p:grpSpPr>
          <a:xfrm>
            <a:off x="8587789" y="1017460"/>
            <a:ext cx="3324832" cy="4093844"/>
            <a:chOff x="8577957" y="1577898"/>
            <a:chExt cx="3324832" cy="4093844"/>
          </a:xfrm>
        </p:grpSpPr>
        <p:pic>
          <p:nvPicPr>
            <p:cNvPr id="8" name="Picture 7">
              <a:extLst>
                <a:ext uri="{FF2B5EF4-FFF2-40B4-BE49-F238E27FC236}">
                  <a16:creationId xmlns:a16="http://schemas.microsoft.com/office/drawing/2014/main" id="{063C8B37-CDD1-19DD-BF96-C771EFD545F1}"/>
                </a:ext>
              </a:extLst>
            </p:cNvPr>
            <p:cNvPicPr>
              <a:picLocks noChangeAspect="1"/>
            </p:cNvPicPr>
            <p:nvPr/>
          </p:nvPicPr>
          <p:blipFill>
            <a:blip r:embed="rId4">
              <a:extLst>
                <a:ext uri="{28A0092B-C50C-407E-A947-70E740481C1C}">
                  <a14:useLocalDpi xmlns:a14="http://schemas.microsoft.com/office/drawing/2010/main" val="0"/>
                </a:ext>
              </a:extLst>
            </a:blip>
            <a:srcRect l="6114" r="6114"/>
            <a:stretch/>
          </p:blipFill>
          <p:spPr>
            <a:xfrm>
              <a:off x="9704350" y="2223354"/>
              <a:ext cx="1072047" cy="1017828"/>
            </a:xfrm>
            <a:custGeom>
              <a:avLst/>
              <a:gdLst>
                <a:gd name="connsiteX0" fmla="*/ 963039 w 1926078"/>
                <a:gd name="connsiteY0" fmla="*/ 0 h 1828666"/>
                <a:gd name="connsiteX1" fmla="*/ 1926078 w 1926078"/>
                <a:gd name="connsiteY1" fmla="*/ 963039 h 1828666"/>
                <a:gd name="connsiteX2" fmla="*/ 1422081 w 1926078"/>
                <a:gd name="connsiteY2" fmla="*/ 1809845 h 1828666"/>
                <a:gd name="connsiteX3" fmla="*/ 1383010 w 1926078"/>
                <a:gd name="connsiteY3" fmla="*/ 1828666 h 1828666"/>
                <a:gd name="connsiteX4" fmla="*/ 543069 w 1926078"/>
                <a:gd name="connsiteY4" fmla="*/ 1828666 h 1828666"/>
                <a:gd name="connsiteX5" fmla="*/ 503997 w 1926078"/>
                <a:gd name="connsiteY5" fmla="*/ 1809845 h 1828666"/>
                <a:gd name="connsiteX6" fmla="*/ 0 w 1926078"/>
                <a:gd name="connsiteY6" fmla="*/ 963039 h 1828666"/>
                <a:gd name="connsiteX7" fmla="*/ 963039 w 1926078"/>
                <a:gd name="connsiteY7" fmla="*/ 0 h 18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078" h="1828666">
                  <a:moveTo>
                    <a:pt x="963039" y="0"/>
                  </a:moveTo>
                  <a:cubicBezTo>
                    <a:pt x="1494911" y="0"/>
                    <a:pt x="1926078" y="431167"/>
                    <a:pt x="1926078" y="963039"/>
                  </a:cubicBezTo>
                  <a:cubicBezTo>
                    <a:pt x="1926078" y="1328701"/>
                    <a:pt x="1722284" y="1646764"/>
                    <a:pt x="1422081" y="1809845"/>
                  </a:cubicBezTo>
                  <a:lnTo>
                    <a:pt x="1383010" y="1828666"/>
                  </a:lnTo>
                  <a:lnTo>
                    <a:pt x="543069" y="1828666"/>
                  </a:lnTo>
                  <a:lnTo>
                    <a:pt x="503997" y="1809845"/>
                  </a:lnTo>
                  <a:cubicBezTo>
                    <a:pt x="203794" y="1646764"/>
                    <a:pt x="0" y="1328701"/>
                    <a:pt x="0" y="963039"/>
                  </a:cubicBezTo>
                  <a:cubicBezTo>
                    <a:pt x="0" y="431167"/>
                    <a:pt x="431167" y="0"/>
                    <a:pt x="963039" y="0"/>
                  </a:cubicBezTo>
                  <a:close/>
                </a:path>
              </a:pathLst>
            </a:custGeom>
            <a:ln w="28575">
              <a:solidFill>
                <a:schemeClr val="bg1">
                  <a:lumMod val="95000"/>
                </a:schemeClr>
              </a:solidFill>
            </a:ln>
          </p:spPr>
        </p:pic>
        <p:sp>
          <p:nvSpPr>
            <p:cNvPr id="12" name="TextBox 11">
              <a:extLst>
                <a:ext uri="{FF2B5EF4-FFF2-40B4-BE49-F238E27FC236}">
                  <a16:creationId xmlns:a16="http://schemas.microsoft.com/office/drawing/2014/main" id="{ABE6E4F9-D70B-1A59-7136-C800F01F8836}"/>
                </a:ext>
              </a:extLst>
            </p:cNvPr>
            <p:cNvSpPr txBox="1"/>
            <p:nvPr/>
          </p:nvSpPr>
          <p:spPr>
            <a:xfrm>
              <a:off x="9567594" y="1577898"/>
              <a:ext cx="1345557" cy="461665"/>
            </a:xfrm>
            <a:prstGeom prst="rect">
              <a:avLst/>
            </a:prstGeom>
            <a:noFill/>
          </p:spPr>
          <p:txBody>
            <a:bodyPr wrap="square">
              <a:spAutoFit/>
            </a:bodyPr>
            <a:lstStyle/>
            <a:p>
              <a:pPr algn="ctr"/>
              <a:r>
                <a:rPr lang="en-US" sz="2400" b="1" dirty="0">
                  <a:solidFill>
                    <a:schemeClr val="accent6"/>
                  </a:solidFill>
                </a:rPr>
                <a:t>Output</a:t>
              </a:r>
              <a:endParaRPr lang="en-IN" sz="2400" dirty="0">
                <a:solidFill>
                  <a:schemeClr val="accent6"/>
                </a:solidFill>
              </a:endParaRPr>
            </a:p>
          </p:txBody>
        </p:sp>
        <p:sp>
          <p:nvSpPr>
            <p:cNvPr id="20" name="TextBox 19">
              <a:extLst>
                <a:ext uri="{FF2B5EF4-FFF2-40B4-BE49-F238E27FC236}">
                  <a16:creationId xmlns:a16="http://schemas.microsoft.com/office/drawing/2014/main" id="{A4C2039E-A79D-1800-5D33-A8095EFE6231}"/>
                </a:ext>
              </a:extLst>
            </p:cNvPr>
            <p:cNvSpPr txBox="1"/>
            <p:nvPr/>
          </p:nvSpPr>
          <p:spPr>
            <a:xfrm>
              <a:off x="8577957" y="3424973"/>
              <a:ext cx="3324832" cy="2246769"/>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bg1">
                      <a:lumMod val="50000"/>
                    </a:schemeClr>
                  </a:solidFill>
                </a:rPr>
                <a:t>Work performance information</a:t>
              </a:r>
              <a:r>
                <a:rPr lang="en-US" sz="2000" dirty="0">
                  <a:solidFill>
                    <a:schemeClr val="bg1">
                      <a:lumMod val="50000"/>
                    </a:schemeClr>
                  </a:solidFill>
                </a:rPr>
                <a:t>, </a:t>
              </a:r>
              <a:r>
                <a:rPr lang="en-US" sz="2000" b="1" dirty="0">
                  <a:solidFill>
                    <a:schemeClr val="bg1">
                      <a:lumMod val="50000"/>
                    </a:schemeClr>
                  </a:solidFill>
                </a:rPr>
                <a:t>change requests</a:t>
              </a:r>
              <a:r>
                <a:rPr lang="en-US" sz="2000" dirty="0">
                  <a:solidFill>
                    <a:schemeClr val="bg1">
                      <a:lumMod val="50000"/>
                    </a:schemeClr>
                  </a:solidFill>
                </a:rPr>
                <a:t>, </a:t>
              </a:r>
              <a:r>
                <a:rPr lang="en-US" sz="2000" b="1" dirty="0">
                  <a:solidFill>
                    <a:schemeClr val="bg1">
                      <a:lumMod val="50000"/>
                    </a:schemeClr>
                  </a:solidFill>
                </a:rPr>
                <a:t>project management plan updates</a:t>
              </a:r>
              <a:r>
                <a:rPr lang="en-US" sz="2000" dirty="0">
                  <a:solidFill>
                    <a:schemeClr val="bg1">
                      <a:lumMod val="50000"/>
                    </a:schemeClr>
                  </a:solidFill>
                </a:rPr>
                <a:t>, </a:t>
              </a:r>
              <a:r>
                <a:rPr lang="en-US" sz="2000" b="1" dirty="0">
                  <a:solidFill>
                    <a:schemeClr val="bg1">
                      <a:lumMod val="50000"/>
                    </a:schemeClr>
                  </a:solidFill>
                </a:rPr>
                <a:t>project documents updates</a:t>
              </a:r>
              <a:r>
                <a:rPr lang="en-US" sz="2000" dirty="0">
                  <a:solidFill>
                    <a:schemeClr val="bg1">
                      <a:lumMod val="50000"/>
                    </a:schemeClr>
                  </a:solidFill>
                </a:rPr>
                <a:t>, and organizational process </a:t>
              </a:r>
              <a:r>
                <a:rPr lang="en-US" sz="2000" b="1" dirty="0">
                  <a:solidFill>
                    <a:schemeClr val="bg1">
                      <a:lumMod val="50000"/>
                    </a:schemeClr>
                  </a:solidFill>
                </a:rPr>
                <a:t>assets updates</a:t>
              </a:r>
              <a:r>
                <a:rPr lang="en-US" sz="2000" dirty="0">
                  <a:solidFill>
                    <a:schemeClr val="bg1">
                      <a:lumMod val="50000"/>
                    </a:schemeClr>
                  </a:solidFill>
                </a:rPr>
                <a:t>.</a:t>
              </a:r>
              <a:endParaRPr lang="en-IN" sz="1600" dirty="0">
                <a:solidFill>
                  <a:schemeClr val="bg1">
                    <a:lumMod val="50000"/>
                  </a:schemeClr>
                </a:solidFill>
              </a:endParaRPr>
            </a:p>
          </p:txBody>
        </p:sp>
      </p:grpSp>
    </p:spTree>
    <p:extLst>
      <p:ext uri="{BB962C8B-B14F-4D97-AF65-F5344CB8AC3E}">
        <p14:creationId xmlns:p14="http://schemas.microsoft.com/office/powerpoint/2010/main" val="2448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C872-E31F-447F-7B2D-E77DB277EE70}"/>
              </a:ext>
            </a:extLst>
          </p:cNvPr>
          <p:cNvSpPr>
            <a:spLocks noGrp="1"/>
          </p:cNvSpPr>
          <p:nvPr>
            <p:ph type="title"/>
          </p:nvPr>
        </p:nvSpPr>
        <p:spPr/>
        <p:txBody>
          <a:bodyPr/>
          <a:lstStyle/>
          <a:p>
            <a:r>
              <a:rPr lang="en-IN" dirty="0"/>
              <a:t>Suggestions for Improving Users’ Input</a:t>
            </a:r>
          </a:p>
        </p:txBody>
      </p:sp>
      <p:sp>
        <p:nvSpPr>
          <p:cNvPr id="3" name="Content Placeholder 2">
            <a:extLst>
              <a:ext uri="{FF2B5EF4-FFF2-40B4-BE49-F238E27FC236}">
                <a16:creationId xmlns:a16="http://schemas.microsoft.com/office/drawing/2014/main" id="{CB03ADE6-496E-EF65-99BC-75681D8CE405}"/>
              </a:ext>
            </a:extLst>
          </p:cNvPr>
          <p:cNvSpPr>
            <a:spLocks noGrp="1"/>
          </p:cNvSpPr>
          <p:nvPr>
            <p:ph idx="1"/>
          </p:nvPr>
        </p:nvSpPr>
        <p:spPr/>
        <p:txBody>
          <a:bodyPr/>
          <a:lstStyle/>
          <a:p>
            <a:r>
              <a:rPr lang="en-US" dirty="0"/>
              <a:t>Develop a </a:t>
            </a:r>
            <a:r>
              <a:rPr lang="en-US" b="1" dirty="0"/>
              <a:t>good project selection process </a:t>
            </a:r>
            <a:r>
              <a:rPr lang="en-US" dirty="0"/>
              <a:t>for IT projects.</a:t>
            </a:r>
          </a:p>
          <a:p>
            <a:r>
              <a:rPr lang="en-US" dirty="0"/>
              <a:t>Have </a:t>
            </a:r>
            <a:r>
              <a:rPr lang="en-US" b="1" dirty="0"/>
              <a:t>users on </a:t>
            </a:r>
            <a:r>
              <a:rPr lang="en-US" dirty="0"/>
              <a:t>the </a:t>
            </a:r>
            <a:r>
              <a:rPr lang="en-US" b="1" dirty="0"/>
              <a:t>project team</a:t>
            </a:r>
            <a:r>
              <a:rPr lang="en-US" dirty="0"/>
              <a:t>. </a:t>
            </a:r>
          </a:p>
          <a:p>
            <a:r>
              <a:rPr lang="en-US" dirty="0"/>
              <a:t>Have </a:t>
            </a:r>
            <a:r>
              <a:rPr lang="en-US" b="1" dirty="0"/>
              <a:t>regular meetings with </a:t>
            </a:r>
            <a:r>
              <a:rPr lang="en-US" dirty="0"/>
              <a:t>defined </a:t>
            </a:r>
            <a:r>
              <a:rPr lang="en-US" b="1" dirty="0"/>
              <a:t>agendas</a:t>
            </a:r>
            <a:r>
              <a:rPr lang="en-US" dirty="0"/>
              <a:t>. </a:t>
            </a:r>
          </a:p>
          <a:p>
            <a:r>
              <a:rPr lang="en-US" b="1" dirty="0"/>
              <a:t>Deliver something </a:t>
            </a:r>
            <a:r>
              <a:rPr lang="en-US" dirty="0"/>
              <a:t>to project users and sponsors </a:t>
            </a:r>
            <a:r>
              <a:rPr lang="en-US" b="1" dirty="0"/>
              <a:t>on a regular basis</a:t>
            </a:r>
            <a:r>
              <a:rPr lang="en-US" dirty="0"/>
              <a:t>.</a:t>
            </a:r>
          </a:p>
          <a:p>
            <a:r>
              <a:rPr lang="en-US" b="1" dirty="0"/>
              <a:t>Do not promise to deliver </a:t>
            </a:r>
            <a:r>
              <a:rPr lang="en-US" dirty="0"/>
              <a:t>what the team cannot deliver </a:t>
            </a:r>
            <a:r>
              <a:rPr lang="en-US" b="1" dirty="0"/>
              <a:t>in a particular time frame</a:t>
            </a:r>
            <a:r>
              <a:rPr lang="en-US" dirty="0"/>
              <a:t>. </a:t>
            </a:r>
          </a:p>
        </p:txBody>
      </p:sp>
    </p:spTree>
    <p:extLst>
      <p:ext uri="{BB962C8B-B14F-4D97-AF65-F5344CB8AC3E}">
        <p14:creationId xmlns:p14="http://schemas.microsoft.com/office/powerpoint/2010/main" val="215720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Planning Schedule Management</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- 5</a:t>
            </a:r>
          </a:p>
        </p:txBody>
      </p:sp>
    </p:spTree>
    <p:extLst>
      <p:ext uri="{BB962C8B-B14F-4D97-AF65-F5344CB8AC3E}">
        <p14:creationId xmlns:p14="http://schemas.microsoft.com/office/powerpoint/2010/main" val="151223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0F41-8F98-3A5B-6832-CBF03EA037A5}"/>
              </a:ext>
            </a:extLst>
          </p:cNvPr>
          <p:cNvSpPr>
            <a:spLocks noGrp="1"/>
          </p:cNvSpPr>
          <p:nvPr>
            <p:ph type="title"/>
          </p:nvPr>
        </p:nvSpPr>
        <p:spPr/>
        <p:txBody>
          <a:bodyPr/>
          <a:lstStyle/>
          <a:p>
            <a:r>
              <a:rPr lang="en-IN" dirty="0"/>
              <a:t>Importance of Project Schedule</a:t>
            </a:r>
          </a:p>
        </p:txBody>
      </p:sp>
      <p:sp>
        <p:nvSpPr>
          <p:cNvPr id="3" name="Content Placeholder 2">
            <a:extLst>
              <a:ext uri="{FF2B5EF4-FFF2-40B4-BE49-F238E27FC236}">
                <a16:creationId xmlns:a16="http://schemas.microsoft.com/office/drawing/2014/main" id="{E2C10690-1C26-16FD-C6CB-6B72E5CB201A}"/>
              </a:ext>
            </a:extLst>
          </p:cNvPr>
          <p:cNvSpPr>
            <a:spLocks noGrp="1"/>
          </p:cNvSpPr>
          <p:nvPr>
            <p:ph idx="1"/>
          </p:nvPr>
        </p:nvSpPr>
        <p:spPr/>
        <p:txBody>
          <a:bodyPr/>
          <a:lstStyle/>
          <a:p>
            <a:r>
              <a:rPr lang="en-US" b="1" dirty="0">
                <a:solidFill>
                  <a:schemeClr val="accent6"/>
                </a:solidFill>
              </a:rPr>
              <a:t>Project time management</a:t>
            </a:r>
            <a:r>
              <a:rPr lang="en-US" dirty="0"/>
              <a:t>, involves the </a:t>
            </a:r>
            <a:r>
              <a:rPr lang="en-US" b="1" dirty="0"/>
              <a:t>processes</a:t>
            </a:r>
            <a:r>
              <a:rPr lang="en-US" dirty="0"/>
              <a:t> required to ensure </a:t>
            </a:r>
            <a:r>
              <a:rPr lang="en-US" b="1" dirty="0"/>
              <a:t>timely</a:t>
            </a:r>
            <a:r>
              <a:rPr lang="en-US" dirty="0"/>
              <a:t> </a:t>
            </a:r>
            <a:r>
              <a:rPr lang="en-US" b="1" dirty="0"/>
              <a:t>completion</a:t>
            </a:r>
            <a:r>
              <a:rPr lang="en-US" dirty="0"/>
              <a:t> of a project.</a:t>
            </a:r>
          </a:p>
          <a:p>
            <a:r>
              <a:rPr lang="en-US" dirty="0">
                <a:solidFill>
                  <a:schemeClr val="tx2"/>
                </a:solidFill>
              </a:rPr>
              <a:t>Seven </a:t>
            </a:r>
            <a:r>
              <a:rPr lang="en-US" b="1" dirty="0">
                <a:solidFill>
                  <a:schemeClr val="tx2"/>
                </a:solidFill>
              </a:rPr>
              <a:t>main processes </a:t>
            </a:r>
            <a:r>
              <a:rPr lang="en-US" dirty="0"/>
              <a:t>involved in project </a:t>
            </a:r>
            <a:r>
              <a:rPr lang="en-US" b="1" dirty="0"/>
              <a:t>time management </a:t>
            </a:r>
            <a:r>
              <a:rPr lang="en-US" dirty="0"/>
              <a:t>are:</a:t>
            </a:r>
          </a:p>
          <a:p>
            <a:r>
              <a:rPr lang="en-US" b="1" dirty="0">
                <a:solidFill>
                  <a:schemeClr val="accent6"/>
                </a:solidFill>
              </a:rPr>
              <a:t>Planning schedule management</a:t>
            </a:r>
            <a:r>
              <a:rPr lang="en-US" dirty="0"/>
              <a:t> involves </a:t>
            </a:r>
            <a:r>
              <a:rPr lang="en-US" b="1" dirty="0"/>
              <a:t>determining the policies</a:t>
            </a:r>
            <a:r>
              <a:rPr lang="en-US" dirty="0"/>
              <a:t>, </a:t>
            </a:r>
            <a:r>
              <a:rPr lang="en-US" b="1" dirty="0"/>
              <a:t>procedures</a:t>
            </a:r>
            <a:r>
              <a:rPr lang="en-US" dirty="0"/>
              <a:t>, and </a:t>
            </a:r>
            <a:r>
              <a:rPr lang="en-US" b="1" dirty="0"/>
              <a:t>documentation </a:t>
            </a:r>
            <a:r>
              <a:rPr lang="en-US" dirty="0"/>
              <a:t>that will be used for planning, executing, and controlling the project schedule. </a:t>
            </a:r>
          </a:p>
          <a:p>
            <a:pPr lvl="1"/>
            <a:r>
              <a:rPr lang="en-US" b="1" dirty="0"/>
              <a:t>Main Output </a:t>
            </a:r>
            <a:r>
              <a:rPr lang="en-US" dirty="0"/>
              <a:t>=&gt; Schedule Management Plan</a:t>
            </a:r>
          </a:p>
          <a:p>
            <a:r>
              <a:rPr lang="en-US" b="1" dirty="0">
                <a:solidFill>
                  <a:schemeClr val="accent6"/>
                </a:solidFill>
              </a:rPr>
              <a:t>Defining activities</a:t>
            </a:r>
            <a:r>
              <a:rPr lang="en-US" dirty="0"/>
              <a:t> involves </a:t>
            </a:r>
            <a:r>
              <a:rPr lang="en-US" b="1" dirty="0"/>
              <a:t>identifying </a:t>
            </a:r>
            <a:r>
              <a:rPr lang="en-US" dirty="0"/>
              <a:t>the specific </a:t>
            </a:r>
            <a:r>
              <a:rPr lang="en-US" b="1" dirty="0"/>
              <a:t>activities </a:t>
            </a:r>
            <a:r>
              <a:rPr lang="en-US" dirty="0"/>
              <a:t>that the project team members and stakeholders must perform to </a:t>
            </a:r>
            <a:r>
              <a:rPr lang="en-US" b="1" dirty="0"/>
              <a:t>produce </a:t>
            </a:r>
            <a:r>
              <a:rPr lang="en-US" dirty="0"/>
              <a:t>the </a:t>
            </a:r>
            <a:r>
              <a:rPr lang="en-US" b="1" dirty="0"/>
              <a:t>project deliverables</a:t>
            </a:r>
            <a:r>
              <a:rPr lang="en-US" dirty="0"/>
              <a:t>. </a:t>
            </a:r>
          </a:p>
          <a:p>
            <a:pPr lvl="1"/>
            <a:r>
              <a:rPr lang="en-US" dirty="0"/>
              <a:t>An activity or task is an element of work normally found on the work breakdown structure (WBS) that has expected duration, cost, and resource requirements. </a:t>
            </a:r>
          </a:p>
          <a:p>
            <a:pPr lvl="1"/>
            <a:r>
              <a:rPr lang="en-US" b="1" dirty="0"/>
              <a:t>Main Output</a:t>
            </a:r>
            <a:r>
              <a:rPr lang="en-US" dirty="0"/>
              <a:t> =&gt; activity list, activity attributes, a milestone list, </a:t>
            </a:r>
            <a:r>
              <a:rPr lang="en-US" b="1" dirty="0"/>
              <a:t>and</a:t>
            </a:r>
            <a:r>
              <a:rPr lang="en-US" dirty="0"/>
              <a:t> project management plan updates.</a:t>
            </a:r>
          </a:p>
          <a:p>
            <a:r>
              <a:rPr lang="en-US" b="1" dirty="0">
                <a:solidFill>
                  <a:schemeClr val="accent6"/>
                </a:solidFill>
              </a:rPr>
              <a:t>Sequencing activities</a:t>
            </a:r>
            <a:r>
              <a:rPr lang="en-US" dirty="0">
                <a:solidFill>
                  <a:schemeClr val="accent6"/>
                </a:solidFill>
              </a:rPr>
              <a:t> </a:t>
            </a:r>
            <a:r>
              <a:rPr lang="en-US" dirty="0"/>
              <a:t>involves </a:t>
            </a:r>
            <a:r>
              <a:rPr lang="en-US" b="1" dirty="0"/>
              <a:t>identifying </a:t>
            </a:r>
            <a:r>
              <a:rPr lang="en-US" dirty="0"/>
              <a:t>and </a:t>
            </a:r>
            <a:r>
              <a:rPr lang="en-US" b="1" dirty="0"/>
              <a:t>documenting </a:t>
            </a:r>
            <a:r>
              <a:rPr lang="en-US" dirty="0"/>
              <a:t>the relationships between project activities. </a:t>
            </a:r>
          </a:p>
          <a:p>
            <a:pPr lvl="1"/>
            <a:r>
              <a:rPr lang="en-US" b="1" dirty="0"/>
              <a:t>Main</a:t>
            </a:r>
            <a:r>
              <a:rPr lang="en-US" dirty="0"/>
              <a:t> </a:t>
            </a:r>
            <a:r>
              <a:rPr lang="en-US" b="1" dirty="0"/>
              <a:t>Output </a:t>
            </a:r>
            <a:r>
              <a:rPr lang="en-US" dirty="0"/>
              <a:t>=&gt; project schedule network diagrams </a:t>
            </a:r>
            <a:r>
              <a:rPr lang="en-US" b="1" dirty="0"/>
              <a:t>and </a:t>
            </a:r>
            <a:r>
              <a:rPr lang="en-US" dirty="0"/>
              <a:t>project documents updates</a:t>
            </a:r>
            <a:endParaRPr lang="en-IN" dirty="0"/>
          </a:p>
        </p:txBody>
      </p:sp>
    </p:spTree>
    <p:extLst>
      <p:ext uri="{BB962C8B-B14F-4D97-AF65-F5344CB8AC3E}">
        <p14:creationId xmlns:p14="http://schemas.microsoft.com/office/powerpoint/2010/main" val="138455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48AB-ED9A-6ED7-128C-8B7B774E1B85}"/>
              </a:ext>
            </a:extLst>
          </p:cNvPr>
          <p:cNvSpPr>
            <a:spLocks noGrp="1"/>
          </p:cNvSpPr>
          <p:nvPr>
            <p:ph type="title"/>
          </p:nvPr>
        </p:nvSpPr>
        <p:spPr/>
        <p:txBody>
          <a:bodyPr/>
          <a:lstStyle/>
          <a:p>
            <a:r>
              <a:rPr lang="en-IN" dirty="0"/>
              <a:t>Importance of Project Schedule (contd.)</a:t>
            </a:r>
          </a:p>
        </p:txBody>
      </p:sp>
      <p:sp>
        <p:nvSpPr>
          <p:cNvPr id="3" name="Content Placeholder 2">
            <a:extLst>
              <a:ext uri="{FF2B5EF4-FFF2-40B4-BE49-F238E27FC236}">
                <a16:creationId xmlns:a16="http://schemas.microsoft.com/office/drawing/2014/main" id="{937A1CC3-DD4F-5DDA-1DF1-0898E82749FF}"/>
              </a:ext>
            </a:extLst>
          </p:cNvPr>
          <p:cNvSpPr>
            <a:spLocks noGrp="1"/>
          </p:cNvSpPr>
          <p:nvPr>
            <p:ph idx="1"/>
          </p:nvPr>
        </p:nvSpPr>
        <p:spPr/>
        <p:txBody>
          <a:bodyPr/>
          <a:lstStyle/>
          <a:p>
            <a:r>
              <a:rPr lang="en-US" b="1" dirty="0">
                <a:solidFill>
                  <a:schemeClr val="accent6"/>
                </a:solidFill>
              </a:rPr>
              <a:t>Estimating activity resources </a:t>
            </a:r>
            <a:r>
              <a:rPr lang="en-US" dirty="0"/>
              <a:t>involves estimating how many </a:t>
            </a:r>
            <a:r>
              <a:rPr lang="en-US" b="1" dirty="0"/>
              <a:t>resources people</a:t>
            </a:r>
            <a:r>
              <a:rPr lang="en-US" dirty="0"/>
              <a:t>, </a:t>
            </a:r>
            <a:r>
              <a:rPr lang="en-US" b="1" dirty="0"/>
              <a:t>equipment</a:t>
            </a:r>
            <a:r>
              <a:rPr lang="en-US" dirty="0"/>
              <a:t>, and </a:t>
            </a:r>
            <a:r>
              <a:rPr lang="en-US" b="1" dirty="0"/>
              <a:t>materials</a:t>
            </a:r>
            <a:r>
              <a:rPr lang="en-US" dirty="0"/>
              <a:t>—a project team should use to perform project activities. </a:t>
            </a:r>
          </a:p>
          <a:p>
            <a:pPr lvl="1"/>
            <a:r>
              <a:rPr lang="en-US" b="1" dirty="0"/>
              <a:t>Main Output </a:t>
            </a:r>
            <a:r>
              <a:rPr lang="en-US" dirty="0"/>
              <a:t>=&gt; activity resource requirements, a resource breakdown structure, and project documents updates</a:t>
            </a:r>
          </a:p>
          <a:p>
            <a:r>
              <a:rPr lang="en-US" b="1" dirty="0">
                <a:solidFill>
                  <a:schemeClr val="accent6"/>
                </a:solidFill>
              </a:rPr>
              <a:t>Estimating activity durations </a:t>
            </a:r>
            <a:r>
              <a:rPr lang="en-US" dirty="0"/>
              <a:t>involves </a:t>
            </a:r>
            <a:r>
              <a:rPr lang="en-US" b="1" dirty="0"/>
              <a:t>estimating the number of work periods </a:t>
            </a:r>
            <a:r>
              <a:rPr lang="en-US" dirty="0"/>
              <a:t>that are needed to complete individual activities. </a:t>
            </a:r>
          </a:p>
          <a:p>
            <a:pPr lvl="1"/>
            <a:r>
              <a:rPr lang="en-US" b="1" dirty="0"/>
              <a:t>Main Output </a:t>
            </a:r>
            <a:r>
              <a:rPr lang="en-US" dirty="0"/>
              <a:t>=&gt; activity duration estimates </a:t>
            </a:r>
            <a:r>
              <a:rPr lang="en-US" b="1" dirty="0"/>
              <a:t>and </a:t>
            </a:r>
            <a:r>
              <a:rPr lang="en-US" dirty="0"/>
              <a:t>project documents updates</a:t>
            </a:r>
          </a:p>
          <a:p>
            <a:r>
              <a:rPr lang="en-US" b="1" dirty="0">
                <a:solidFill>
                  <a:schemeClr val="accent6"/>
                </a:solidFill>
              </a:rPr>
              <a:t>Developing the schedule </a:t>
            </a:r>
            <a:r>
              <a:rPr lang="en-US" dirty="0"/>
              <a:t>involves </a:t>
            </a:r>
            <a:r>
              <a:rPr lang="en-US" b="1" dirty="0"/>
              <a:t>analyzing activity sequences</a:t>
            </a:r>
            <a:r>
              <a:rPr lang="en-US" dirty="0"/>
              <a:t>, </a:t>
            </a:r>
            <a:r>
              <a:rPr lang="en-US" b="1" dirty="0"/>
              <a:t>activity resource estimates</a:t>
            </a:r>
            <a:r>
              <a:rPr lang="en-US" dirty="0"/>
              <a:t>, and </a:t>
            </a:r>
            <a:r>
              <a:rPr lang="en-US" b="1" dirty="0"/>
              <a:t>activity duration estimates</a:t>
            </a:r>
            <a:r>
              <a:rPr lang="en-US" dirty="0"/>
              <a:t> to create the project schedule. </a:t>
            </a:r>
          </a:p>
          <a:p>
            <a:pPr lvl="1"/>
            <a:r>
              <a:rPr lang="en-US" b="1" dirty="0"/>
              <a:t>Main Output </a:t>
            </a:r>
            <a:r>
              <a:rPr lang="en-US" dirty="0"/>
              <a:t>=&gt; schedule baseline, project schedule, schedule data, project calendars, project management plan updates,</a:t>
            </a:r>
            <a:r>
              <a:rPr lang="en-US" b="1" dirty="0"/>
              <a:t> and </a:t>
            </a:r>
            <a:r>
              <a:rPr lang="en-US" dirty="0"/>
              <a:t>project documents updates</a:t>
            </a:r>
          </a:p>
          <a:p>
            <a:r>
              <a:rPr lang="en-US" b="1" dirty="0">
                <a:solidFill>
                  <a:schemeClr val="accent6"/>
                </a:solidFill>
              </a:rPr>
              <a:t>Controlling the schedule </a:t>
            </a:r>
            <a:r>
              <a:rPr lang="en-US" dirty="0"/>
              <a:t>involves </a:t>
            </a:r>
            <a:r>
              <a:rPr lang="en-US" b="1" dirty="0"/>
              <a:t>controlling </a:t>
            </a:r>
            <a:r>
              <a:rPr lang="en-US" dirty="0"/>
              <a:t>and </a:t>
            </a:r>
            <a:r>
              <a:rPr lang="en-US" b="1" dirty="0"/>
              <a:t>managing </a:t>
            </a:r>
            <a:r>
              <a:rPr lang="en-US" dirty="0"/>
              <a:t>changes to the </a:t>
            </a:r>
            <a:r>
              <a:rPr lang="en-US" b="1" dirty="0"/>
              <a:t>project schedule</a:t>
            </a:r>
            <a:r>
              <a:rPr lang="en-US" dirty="0"/>
              <a:t>.</a:t>
            </a:r>
          </a:p>
          <a:p>
            <a:pPr lvl="1"/>
            <a:r>
              <a:rPr lang="en-US" b="1" dirty="0"/>
              <a:t>Main Output </a:t>
            </a:r>
            <a:r>
              <a:rPr lang="en-US" dirty="0"/>
              <a:t>=&gt; work performance information, schedule forecasts, change requests, project management plan updates, project documents updates, and organizational process assets updates.</a:t>
            </a:r>
            <a:endParaRPr lang="en-IN" dirty="0"/>
          </a:p>
        </p:txBody>
      </p:sp>
    </p:spTree>
    <p:extLst>
      <p:ext uri="{BB962C8B-B14F-4D97-AF65-F5344CB8AC3E}">
        <p14:creationId xmlns:p14="http://schemas.microsoft.com/office/powerpoint/2010/main" val="204110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9964-3560-E8D8-557E-FF6F1B8F467A}"/>
              </a:ext>
            </a:extLst>
          </p:cNvPr>
          <p:cNvSpPr>
            <a:spLocks noGrp="1"/>
          </p:cNvSpPr>
          <p:nvPr>
            <p:ph type="title"/>
          </p:nvPr>
        </p:nvSpPr>
        <p:spPr/>
        <p:txBody>
          <a:bodyPr/>
          <a:lstStyle/>
          <a:p>
            <a:r>
              <a:rPr lang="en-IN" dirty="0"/>
              <a:t>Project Schedule Management</a:t>
            </a:r>
          </a:p>
        </p:txBody>
      </p:sp>
      <p:sp>
        <p:nvSpPr>
          <p:cNvPr id="3" name="Content Placeholder 2">
            <a:extLst>
              <a:ext uri="{FF2B5EF4-FFF2-40B4-BE49-F238E27FC236}">
                <a16:creationId xmlns:a16="http://schemas.microsoft.com/office/drawing/2014/main" id="{B2CD04D9-F3E0-66C6-2CC3-80C2FEF8BC43}"/>
              </a:ext>
            </a:extLst>
          </p:cNvPr>
          <p:cNvSpPr>
            <a:spLocks noGrp="1"/>
          </p:cNvSpPr>
          <p:nvPr>
            <p:ph idx="1"/>
          </p:nvPr>
        </p:nvSpPr>
        <p:spPr/>
        <p:txBody>
          <a:bodyPr/>
          <a:lstStyle/>
          <a:p>
            <a:r>
              <a:rPr lang="en-US" dirty="0"/>
              <a:t>The first step in project time management is </a:t>
            </a:r>
            <a:r>
              <a:rPr lang="en-US" b="1" dirty="0"/>
              <a:t>planning</a:t>
            </a:r>
            <a:r>
              <a:rPr lang="en-US" dirty="0"/>
              <a:t> how the </a:t>
            </a:r>
            <a:r>
              <a:rPr lang="en-US" b="1" dirty="0"/>
              <a:t>schedule</a:t>
            </a:r>
            <a:r>
              <a:rPr lang="en-US" dirty="0"/>
              <a:t> will be managed throughout the life of the project. </a:t>
            </a:r>
          </a:p>
          <a:p>
            <a:r>
              <a:rPr lang="en-US" dirty="0"/>
              <a:t>Project schedules grow out of the basic documents that initiate a project.</a:t>
            </a:r>
          </a:p>
          <a:p>
            <a:pPr lvl="1"/>
            <a:r>
              <a:rPr lang="en-US" dirty="0"/>
              <a:t>The </a:t>
            </a:r>
            <a:r>
              <a:rPr lang="en-US" b="1" dirty="0"/>
              <a:t>project charter</a:t>
            </a:r>
            <a:r>
              <a:rPr lang="en-US" dirty="0"/>
              <a:t> often </a:t>
            </a:r>
            <a:r>
              <a:rPr lang="en-US" b="1" dirty="0"/>
              <a:t>mentions</a:t>
            </a:r>
            <a:r>
              <a:rPr lang="en-US" dirty="0"/>
              <a:t> planned </a:t>
            </a:r>
            <a:r>
              <a:rPr lang="en-US" b="1" dirty="0"/>
              <a:t>project start </a:t>
            </a:r>
            <a:r>
              <a:rPr lang="en-US" dirty="0"/>
              <a:t>and </a:t>
            </a:r>
            <a:r>
              <a:rPr lang="en-US" b="1" dirty="0"/>
              <a:t>end dates</a:t>
            </a:r>
            <a:r>
              <a:rPr lang="en-US" dirty="0"/>
              <a:t>, which serve as the </a:t>
            </a:r>
            <a:r>
              <a:rPr lang="en-US" b="1" dirty="0"/>
              <a:t>starting points</a:t>
            </a:r>
            <a:r>
              <a:rPr lang="en-US" dirty="0"/>
              <a:t> </a:t>
            </a:r>
            <a:r>
              <a:rPr lang="en-US" b="1" dirty="0"/>
              <a:t>for</a:t>
            </a:r>
            <a:r>
              <a:rPr lang="en-US" dirty="0"/>
              <a:t> a more </a:t>
            </a:r>
            <a:r>
              <a:rPr lang="en-US" b="1" dirty="0"/>
              <a:t>detailed schedule</a:t>
            </a:r>
            <a:r>
              <a:rPr lang="en-US" dirty="0"/>
              <a:t>.</a:t>
            </a:r>
          </a:p>
          <a:p>
            <a:r>
              <a:rPr lang="en-US" dirty="0"/>
              <a:t>It can be </a:t>
            </a:r>
            <a:r>
              <a:rPr lang="en-US" b="1" dirty="0"/>
              <a:t>informal</a:t>
            </a:r>
            <a:r>
              <a:rPr lang="en-US" dirty="0"/>
              <a:t> and </a:t>
            </a:r>
            <a:r>
              <a:rPr lang="en-US" b="1" dirty="0"/>
              <a:t>broad</a:t>
            </a:r>
            <a:r>
              <a:rPr lang="en-US" dirty="0"/>
              <a:t> or </a:t>
            </a:r>
            <a:r>
              <a:rPr lang="en-US" b="1" dirty="0"/>
              <a:t>formal</a:t>
            </a:r>
            <a:r>
              <a:rPr lang="en-US" dirty="0"/>
              <a:t> and </a:t>
            </a:r>
            <a:r>
              <a:rPr lang="en-US" b="1" dirty="0"/>
              <a:t>detailed</a:t>
            </a:r>
            <a:r>
              <a:rPr lang="en-US" dirty="0"/>
              <a:t>.</a:t>
            </a:r>
          </a:p>
          <a:p>
            <a:endParaRPr lang="en-IN" dirty="0"/>
          </a:p>
        </p:txBody>
      </p:sp>
    </p:spTree>
    <p:extLst>
      <p:ext uri="{BB962C8B-B14F-4D97-AF65-F5344CB8AC3E}">
        <p14:creationId xmlns:p14="http://schemas.microsoft.com/office/powerpoint/2010/main" val="163889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D4D-29D9-B3ED-B315-5BB355DEB21A}"/>
              </a:ext>
            </a:extLst>
          </p:cNvPr>
          <p:cNvSpPr>
            <a:spLocks noGrp="1"/>
          </p:cNvSpPr>
          <p:nvPr>
            <p:ph type="title"/>
          </p:nvPr>
        </p:nvSpPr>
        <p:spPr/>
        <p:txBody>
          <a:bodyPr/>
          <a:lstStyle/>
          <a:p>
            <a:r>
              <a:rPr lang="en-IN" dirty="0"/>
              <a:t>Project Schedule Management (contd.)</a:t>
            </a:r>
          </a:p>
        </p:txBody>
      </p:sp>
      <p:sp>
        <p:nvSpPr>
          <p:cNvPr id="3" name="Content Placeholder 2">
            <a:extLst>
              <a:ext uri="{FF2B5EF4-FFF2-40B4-BE49-F238E27FC236}">
                <a16:creationId xmlns:a16="http://schemas.microsoft.com/office/drawing/2014/main" id="{2EFA3C3A-FD0F-8783-672F-0549FD1855FF}"/>
              </a:ext>
            </a:extLst>
          </p:cNvPr>
          <p:cNvSpPr>
            <a:spLocks noGrp="1"/>
          </p:cNvSpPr>
          <p:nvPr>
            <p:ph idx="1"/>
          </p:nvPr>
        </p:nvSpPr>
        <p:spPr/>
        <p:txBody>
          <a:bodyPr/>
          <a:lstStyle/>
          <a:p>
            <a:pPr marL="0" indent="0">
              <a:buNone/>
            </a:pPr>
            <a:r>
              <a:rPr lang="en-US" dirty="0"/>
              <a:t>A schedule management plan </a:t>
            </a:r>
            <a:r>
              <a:rPr lang="en-US" b="1" dirty="0"/>
              <a:t>includes</a:t>
            </a:r>
            <a:r>
              <a:rPr lang="en-US" dirty="0"/>
              <a:t> the following information:</a:t>
            </a:r>
          </a:p>
          <a:p>
            <a:r>
              <a:rPr lang="en-US" b="1" dirty="0">
                <a:solidFill>
                  <a:schemeClr val="accent6"/>
                </a:solidFill>
              </a:rPr>
              <a:t>Project schedule model development</a:t>
            </a:r>
            <a:r>
              <a:rPr lang="en-US" dirty="0"/>
              <a:t>: Many projects include a </a:t>
            </a:r>
            <a:r>
              <a:rPr lang="en-US" b="1" dirty="0"/>
              <a:t>schedule model</a:t>
            </a:r>
            <a:r>
              <a:rPr lang="en-US" dirty="0"/>
              <a:t>, which </a:t>
            </a:r>
            <a:r>
              <a:rPr lang="en-US" b="1" dirty="0"/>
              <a:t>contains project activities </a:t>
            </a:r>
            <a:r>
              <a:rPr lang="en-US" dirty="0"/>
              <a:t>with </a:t>
            </a:r>
            <a:r>
              <a:rPr lang="en-US" b="1" dirty="0"/>
              <a:t>estimated durations</a:t>
            </a:r>
            <a:r>
              <a:rPr lang="en-US" dirty="0"/>
              <a:t>, </a:t>
            </a:r>
            <a:r>
              <a:rPr lang="en-US" b="1" dirty="0"/>
              <a:t>dependencies</a:t>
            </a:r>
            <a:r>
              <a:rPr lang="en-US" dirty="0"/>
              <a:t>. </a:t>
            </a:r>
          </a:p>
          <a:p>
            <a:r>
              <a:rPr lang="en-US" b="1" dirty="0">
                <a:solidFill>
                  <a:schemeClr val="accent6"/>
                </a:solidFill>
              </a:rPr>
              <a:t>Level of accuracy and units of measure</a:t>
            </a:r>
            <a:r>
              <a:rPr lang="en-US" dirty="0"/>
              <a:t>: How</a:t>
            </a:r>
            <a:r>
              <a:rPr lang="en-US" b="1" dirty="0"/>
              <a:t> accurate schedule estimates should be </a:t>
            </a:r>
            <a:r>
              <a:rPr lang="en-US" dirty="0"/>
              <a:t>and determines whether </a:t>
            </a:r>
            <a:r>
              <a:rPr lang="en-US" b="1" dirty="0"/>
              <a:t>time is measured in hours</a:t>
            </a:r>
            <a:r>
              <a:rPr lang="en-US" dirty="0"/>
              <a:t>, </a:t>
            </a:r>
            <a:r>
              <a:rPr lang="en-US" b="1" dirty="0"/>
              <a:t>days</a:t>
            </a:r>
            <a:r>
              <a:rPr lang="en-US" dirty="0"/>
              <a:t>, or </a:t>
            </a:r>
            <a:r>
              <a:rPr lang="en-US" b="1" dirty="0"/>
              <a:t>another unit</a:t>
            </a:r>
            <a:r>
              <a:rPr lang="en-US" dirty="0"/>
              <a:t>.</a:t>
            </a:r>
          </a:p>
          <a:p>
            <a:r>
              <a:rPr lang="en-US" b="1" dirty="0">
                <a:solidFill>
                  <a:schemeClr val="accent6"/>
                </a:solidFill>
              </a:rPr>
              <a:t>Control thresholds</a:t>
            </a:r>
            <a:r>
              <a:rPr lang="en-US" dirty="0"/>
              <a:t>: </a:t>
            </a:r>
            <a:r>
              <a:rPr lang="en-US" b="1" dirty="0"/>
              <a:t>Variance thresholds</a:t>
            </a:r>
            <a:r>
              <a:rPr lang="en-US" dirty="0"/>
              <a:t>, such as ±10%, are established for </a:t>
            </a:r>
            <a:r>
              <a:rPr lang="en-US" b="1" dirty="0"/>
              <a:t>monitoring schedule performance</a:t>
            </a:r>
            <a:r>
              <a:rPr lang="en-US" dirty="0"/>
              <a:t>.</a:t>
            </a:r>
          </a:p>
          <a:p>
            <a:r>
              <a:rPr lang="en-US" b="1" dirty="0">
                <a:solidFill>
                  <a:schemeClr val="accent6"/>
                </a:solidFill>
              </a:rPr>
              <a:t>Rules of performance measurement</a:t>
            </a:r>
            <a:r>
              <a:rPr lang="en-US" dirty="0"/>
              <a:t>: E.g., if team members are expected to track the percentage of work completed, this section specifies </a:t>
            </a:r>
            <a:r>
              <a:rPr lang="en-US" b="1" dirty="0"/>
              <a:t>how to determine the percentages</a:t>
            </a:r>
            <a:r>
              <a:rPr lang="en-US" dirty="0"/>
              <a:t>.</a:t>
            </a:r>
          </a:p>
          <a:p>
            <a:r>
              <a:rPr lang="en-US" b="1" dirty="0">
                <a:solidFill>
                  <a:schemeClr val="accent6"/>
                </a:solidFill>
              </a:rPr>
              <a:t>Reporting formats</a:t>
            </a:r>
            <a:r>
              <a:rPr lang="en-US" dirty="0"/>
              <a:t>: This section describes the </a:t>
            </a:r>
            <a:r>
              <a:rPr lang="en-US" b="1" dirty="0"/>
              <a:t>format </a:t>
            </a:r>
            <a:r>
              <a:rPr lang="en-US" dirty="0"/>
              <a:t>and </a:t>
            </a:r>
            <a:r>
              <a:rPr lang="en-US" b="1" dirty="0"/>
              <a:t>frequency of schedule reports </a:t>
            </a:r>
            <a:r>
              <a:rPr lang="en-US" dirty="0"/>
              <a:t>required for the project.</a:t>
            </a:r>
          </a:p>
          <a:p>
            <a:r>
              <a:rPr lang="en-US" b="1" dirty="0">
                <a:solidFill>
                  <a:schemeClr val="accent6"/>
                </a:solidFill>
              </a:rPr>
              <a:t>Process descriptions</a:t>
            </a:r>
            <a:r>
              <a:rPr lang="en-US" dirty="0"/>
              <a:t>: The schedule management plan also describes </a:t>
            </a:r>
            <a:r>
              <a:rPr lang="en-US" b="1" dirty="0"/>
              <a:t>how all of the schedule management processes </a:t>
            </a:r>
            <a:r>
              <a:rPr lang="en-US" dirty="0"/>
              <a:t>will be performed.</a:t>
            </a:r>
            <a:endParaRPr lang="en-IN" dirty="0"/>
          </a:p>
        </p:txBody>
      </p:sp>
    </p:spTree>
    <p:extLst>
      <p:ext uri="{BB962C8B-B14F-4D97-AF65-F5344CB8AC3E}">
        <p14:creationId xmlns:p14="http://schemas.microsoft.com/office/powerpoint/2010/main" val="303796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Sequencing Activities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- 6</a:t>
            </a:r>
          </a:p>
        </p:txBody>
      </p:sp>
    </p:spTree>
    <p:extLst>
      <p:ext uri="{BB962C8B-B14F-4D97-AF65-F5344CB8AC3E}">
        <p14:creationId xmlns:p14="http://schemas.microsoft.com/office/powerpoint/2010/main" val="2648046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6C90-CC0B-CCE8-B2C7-B6EC046549BD}"/>
              </a:ext>
            </a:extLst>
          </p:cNvPr>
          <p:cNvSpPr>
            <a:spLocks noGrp="1"/>
          </p:cNvSpPr>
          <p:nvPr>
            <p:ph type="title"/>
          </p:nvPr>
        </p:nvSpPr>
        <p:spPr/>
        <p:txBody>
          <a:bodyPr/>
          <a:lstStyle/>
          <a:p>
            <a:r>
              <a:rPr lang="en-IN" dirty="0"/>
              <a:t>Defining Activities</a:t>
            </a:r>
          </a:p>
        </p:txBody>
      </p:sp>
      <p:sp>
        <p:nvSpPr>
          <p:cNvPr id="3" name="Content Placeholder 2">
            <a:extLst>
              <a:ext uri="{FF2B5EF4-FFF2-40B4-BE49-F238E27FC236}">
                <a16:creationId xmlns:a16="http://schemas.microsoft.com/office/drawing/2014/main" id="{9286F707-C6ED-C57F-411C-F3E0226AB4B4}"/>
              </a:ext>
            </a:extLst>
          </p:cNvPr>
          <p:cNvSpPr>
            <a:spLocks noGrp="1"/>
          </p:cNvSpPr>
          <p:nvPr>
            <p:ph idx="1"/>
          </p:nvPr>
        </p:nvSpPr>
        <p:spPr/>
        <p:txBody>
          <a:bodyPr/>
          <a:lstStyle/>
          <a:p>
            <a:r>
              <a:rPr lang="en-US" b="1" dirty="0">
                <a:solidFill>
                  <a:schemeClr val="accent6"/>
                </a:solidFill>
              </a:rPr>
              <a:t>Defining activities </a:t>
            </a:r>
            <a:r>
              <a:rPr lang="en-US" dirty="0"/>
              <a:t>involves </a:t>
            </a:r>
            <a:r>
              <a:rPr lang="en-US" b="1" dirty="0"/>
              <a:t>identifying </a:t>
            </a:r>
            <a:r>
              <a:rPr lang="en-US" dirty="0"/>
              <a:t>the specific </a:t>
            </a:r>
            <a:r>
              <a:rPr lang="en-US" b="1" dirty="0"/>
              <a:t>actions </a:t>
            </a:r>
            <a:r>
              <a:rPr lang="en-US" dirty="0"/>
              <a:t>that will </a:t>
            </a:r>
            <a:r>
              <a:rPr lang="en-US" b="1" dirty="0"/>
              <a:t>produce </a:t>
            </a:r>
            <a:r>
              <a:rPr lang="en-US" dirty="0"/>
              <a:t>the </a:t>
            </a:r>
            <a:r>
              <a:rPr lang="en-US" b="1" dirty="0">
                <a:solidFill>
                  <a:schemeClr val="tx2"/>
                </a:solidFill>
              </a:rPr>
              <a:t>project deliverables</a:t>
            </a:r>
            <a:r>
              <a:rPr lang="en-US" b="1" dirty="0"/>
              <a:t> </a:t>
            </a:r>
            <a:r>
              <a:rPr lang="en-US" dirty="0"/>
              <a:t>in enough detail </a:t>
            </a:r>
            <a:r>
              <a:rPr lang="en-US" b="1" dirty="0">
                <a:solidFill>
                  <a:schemeClr val="tx2"/>
                </a:solidFill>
              </a:rPr>
              <a:t>to determine resource</a:t>
            </a:r>
            <a:r>
              <a:rPr lang="en-US" b="1" dirty="0"/>
              <a:t> </a:t>
            </a:r>
            <a:r>
              <a:rPr lang="en-US" dirty="0"/>
              <a:t>and </a:t>
            </a:r>
            <a:r>
              <a:rPr lang="en-US" b="1" dirty="0">
                <a:solidFill>
                  <a:schemeClr val="tx2"/>
                </a:solidFill>
              </a:rPr>
              <a:t>schedule estimates</a:t>
            </a:r>
            <a:r>
              <a:rPr lang="en-US" dirty="0"/>
              <a:t>. </a:t>
            </a:r>
          </a:p>
          <a:p>
            <a:r>
              <a:rPr lang="en-US" dirty="0"/>
              <a:t>To begin defining activities, the project </a:t>
            </a:r>
            <a:r>
              <a:rPr lang="en-US" b="1" dirty="0"/>
              <a:t>team</a:t>
            </a:r>
            <a:r>
              <a:rPr lang="en-US" dirty="0"/>
              <a:t> </a:t>
            </a:r>
            <a:r>
              <a:rPr lang="en-US" b="1" dirty="0"/>
              <a:t>reviews</a:t>
            </a:r>
            <a:r>
              <a:rPr lang="en-US" dirty="0"/>
              <a:t>: </a:t>
            </a:r>
          </a:p>
          <a:p>
            <a:pPr lvl="1"/>
            <a:r>
              <a:rPr lang="en-US" b="1" dirty="0"/>
              <a:t>Schedule management plan</a:t>
            </a:r>
          </a:p>
          <a:p>
            <a:pPr lvl="1"/>
            <a:r>
              <a:rPr lang="en-US" b="1" dirty="0"/>
              <a:t>Scope baseline</a:t>
            </a:r>
          </a:p>
          <a:p>
            <a:pPr lvl="1"/>
            <a:r>
              <a:rPr lang="en-US" dirty="0"/>
              <a:t>Enterprise </a:t>
            </a:r>
            <a:r>
              <a:rPr lang="en-US" b="1" dirty="0"/>
              <a:t>environmental factors</a:t>
            </a:r>
            <a:r>
              <a:rPr lang="en-US" dirty="0"/>
              <a:t>, and </a:t>
            </a:r>
          </a:p>
          <a:p>
            <a:pPr lvl="1"/>
            <a:r>
              <a:rPr lang="en-US" dirty="0"/>
              <a:t>Organizational </a:t>
            </a:r>
            <a:r>
              <a:rPr lang="en-US" b="1" dirty="0"/>
              <a:t>process assets</a:t>
            </a:r>
            <a:endParaRPr lang="en-US" dirty="0"/>
          </a:p>
        </p:txBody>
      </p:sp>
    </p:spTree>
    <p:extLst>
      <p:ext uri="{BB962C8B-B14F-4D97-AF65-F5344CB8AC3E}">
        <p14:creationId xmlns:p14="http://schemas.microsoft.com/office/powerpoint/2010/main" val="101834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6C90-CC0B-CCE8-B2C7-B6EC046549BD}"/>
              </a:ext>
            </a:extLst>
          </p:cNvPr>
          <p:cNvSpPr>
            <a:spLocks noGrp="1"/>
          </p:cNvSpPr>
          <p:nvPr>
            <p:ph type="title"/>
          </p:nvPr>
        </p:nvSpPr>
        <p:spPr/>
        <p:txBody>
          <a:bodyPr/>
          <a:lstStyle/>
          <a:p>
            <a:r>
              <a:rPr lang="en-IN" dirty="0"/>
              <a:t>Defining Activities (contd.)</a:t>
            </a:r>
          </a:p>
        </p:txBody>
      </p:sp>
      <p:sp>
        <p:nvSpPr>
          <p:cNvPr id="3" name="Content Placeholder 2">
            <a:extLst>
              <a:ext uri="{FF2B5EF4-FFF2-40B4-BE49-F238E27FC236}">
                <a16:creationId xmlns:a16="http://schemas.microsoft.com/office/drawing/2014/main" id="{9286F707-C6ED-C57F-411C-F3E0226AB4B4}"/>
              </a:ext>
            </a:extLst>
          </p:cNvPr>
          <p:cNvSpPr>
            <a:spLocks noGrp="1"/>
          </p:cNvSpPr>
          <p:nvPr>
            <p:ph idx="1"/>
          </p:nvPr>
        </p:nvSpPr>
        <p:spPr/>
        <p:txBody>
          <a:bodyPr/>
          <a:lstStyle/>
          <a:p>
            <a:r>
              <a:rPr lang="en-US" b="1" dirty="0"/>
              <a:t>Outputs</a:t>
            </a:r>
            <a:r>
              <a:rPr lang="en-US" dirty="0"/>
              <a:t> of this process includes: </a:t>
            </a:r>
          </a:p>
        </p:txBody>
      </p:sp>
      <p:graphicFrame>
        <p:nvGraphicFramePr>
          <p:cNvPr id="4" name="Table 3">
            <a:extLst>
              <a:ext uri="{FF2B5EF4-FFF2-40B4-BE49-F238E27FC236}">
                <a16:creationId xmlns:a16="http://schemas.microsoft.com/office/drawing/2014/main" id="{7120C0A2-A328-20B0-81FA-C3D7ABCB096C}"/>
              </a:ext>
            </a:extLst>
          </p:cNvPr>
          <p:cNvGraphicFramePr>
            <a:graphicFrameLocks noGrp="1"/>
          </p:cNvGraphicFramePr>
          <p:nvPr>
            <p:extLst>
              <p:ext uri="{D42A27DB-BD31-4B8C-83A1-F6EECF244321}">
                <p14:modId xmlns:p14="http://schemas.microsoft.com/office/powerpoint/2010/main" val="161359758"/>
              </p:ext>
            </p:extLst>
          </p:nvPr>
        </p:nvGraphicFramePr>
        <p:xfrm>
          <a:off x="131178" y="1332509"/>
          <a:ext cx="11929641" cy="5151120"/>
        </p:xfrm>
        <a:graphic>
          <a:graphicData uri="http://schemas.openxmlformats.org/drawingml/2006/table">
            <a:tbl>
              <a:tblPr firstRow="1" bandRow="1">
                <a:tableStyleId>{BC89EF96-8CEA-46FF-86C4-4CE0E7609802}</a:tableStyleId>
              </a:tblPr>
              <a:tblGrid>
                <a:gridCol w="3457051">
                  <a:extLst>
                    <a:ext uri="{9D8B030D-6E8A-4147-A177-3AD203B41FA5}">
                      <a16:colId xmlns:a16="http://schemas.microsoft.com/office/drawing/2014/main" val="2047673349"/>
                    </a:ext>
                  </a:extLst>
                </a:gridCol>
                <a:gridCol w="8472590">
                  <a:extLst>
                    <a:ext uri="{9D8B030D-6E8A-4147-A177-3AD203B41FA5}">
                      <a16:colId xmlns:a16="http://schemas.microsoft.com/office/drawing/2014/main" val="1769557815"/>
                    </a:ext>
                  </a:extLst>
                </a:gridCol>
              </a:tblGrid>
              <a:tr h="370840">
                <a:tc>
                  <a:txBody>
                    <a:bodyPr/>
                    <a:lstStyle/>
                    <a:p>
                      <a:r>
                        <a:rPr lang="en-IN" sz="2000" dirty="0"/>
                        <a:t>Title</a:t>
                      </a:r>
                    </a:p>
                  </a:txBody>
                  <a:tcPr/>
                </a:tc>
                <a:tc>
                  <a:txBody>
                    <a:bodyPr/>
                    <a:lstStyle/>
                    <a:p>
                      <a:r>
                        <a:rPr lang="en-IN" sz="2000" dirty="0"/>
                        <a:t>Description</a:t>
                      </a:r>
                    </a:p>
                  </a:txBody>
                  <a:tcPr/>
                </a:tc>
                <a:extLst>
                  <a:ext uri="{0D108BD9-81ED-4DB2-BD59-A6C34878D82A}">
                    <a16:rowId xmlns:a16="http://schemas.microsoft.com/office/drawing/2014/main" val="1213043754"/>
                  </a:ext>
                </a:extLst>
              </a:tr>
              <a:tr h="370840">
                <a:tc>
                  <a:txBody>
                    <a:bodyPr/>
                    <a:lstStyle/>
                    <a:p>
                      <a:r>
                        <a:rPr lang="en-IN" sz="2000" b="1" dirty="0"/>
                        <a:t>Activity List</a:t>
                      </a:r>
                    </a:p>
                  </a:txBody>
                  <a:tcPr/>
                </a:tc>
                <a:tc>
                  <a:txBody>
                    <a:bodyPr/>
                    <a:lstStyle/>
                    <a:p>
                      <a:pPr marL="285750" indent="-285750" algn="just">
                        <a:buFont typeface="Arial" panose="020B0604020202020204" pitchFamily="34" charset="0"/>
                        <a:buChar char="•"/>
                      </a:pPr>
                      <a:r>
                        <a:rPr lang="en-US" sz="2000" dirty="0"/>
                        <a:t>The activity list is a </a:t>
                      </a:r>
                      <a:r>
                        <a:rPr lang="en-US" sz="2000" b="1" dirty="0"/>
                        <a:t>tabulation </a:t>
                      </a:r>
                      <a:r>
                        <a:rPr lang="en-US" sz="2000" dirty="0"/>
                        <a:t>of </a:t>
                      </a:r>
                      <a:r>
                        <a:rPr lang="en-US" sz="2000" b="1" dirty="0"/>
                        <a:t>activities </a:t>
                      </a:r>
                      <a:r>
                        <a:rPr lang="en-US" sz="2000" dirty="0"/>
                        <a:t>to be included on a project schedule. </a:t>
                      </a:r>
                    </a:p>
                    <a:p>
                      <a:pPr marL="285750" indent="-285750" algn="just">
                        <a:buFont typeface="Arial" panose="020B0604020202020204" pitchFamily="34" charset="0"/>
                        <a:buChar char="•"/>
                      </a:pPr>
                      <a:r>
                        <a:rPr lang="en-US" sz="2000" dirty="0"/>
                        <a:t>The list should include the </a:t>
                      </a:r>
                      <a:r>
                        <a:rPr lang="en-US" sz="2000" b="1" dirty="0"/>
                        <a:t>activity name</a:t>
                      </a:r>
                      <a:r>
                        <a:rPr lang="en-US" sz="2000" dirty="0"/>
                        <a:t>, an </a:t>
                      </a:r>
                      <a:r>
                        <a:rPr lang="en-US" sz="2000" b="1" dirty="0"/>
                        <a:t>activity identifier </a:t>
                      </a:r>
                      <a:r>
                        <a:rPr lang="en-US" sz="2000" dirty="0"/>
                        <a:t>or </a:t>
                      </a:r>
                      <a:r>
                        <a:rPr lang="en-US" sz="2000" b="1" dirty="0"/>
                        <a:t>number</a:t>
                      </a:r>
                      <a:r>
                        <a:rPr lang="en-US" sz="2000" dirty="0"/>
                        <a:t>, and a </a:t>
                      </a:r>
                      <a:r>
                        <a:rPr lang="en-US" sz="2000" b="1" dirty="0"/>
                        <a:t>brief description </a:t>
                      </a:r>
                      <a:r>
                        <a:rPr lang="en-US" sz="2000" dirty="0"/>
                        <a:t>of the activity.</a:t>
                      </a:r>
                    </a:p>
                    <a:p>
                      <a:pPr marL="285750" indent="-285750" algn="just">
                        <a:buFont typeface="Arial" panose="020B0604020202020204" pitchFamily="34" charset="0"/>
                        <a:buChar char="•"/>
                      </a:pPr>
                      <a:r>
                        <a:rPr lang="en-US" sz="2000" dirty="0"/>
                        <a:t>The </a:t>
                      </a:r>
                      <a:r>
                        <a:rPr lang="en-US" sz="2000" b="1" dirty="0"/>
                        <a:t>goal </a:t>
                      </a:r>
                      <a:r>
                        <a:rPr lang="en-US" sz="2000" dirty="0"/>
                        <a:t>of defining </a:t>
                      </a:r>
                      <a:r>
                        <a:rPr lang="en-US" sz="2000" b="1" dirty="0"/>
                        <a:t>activities </a:t>
                      </a:r>
                      <a:r>
                        <a:rPr lang="en-US" sz="2000" dirty="0"/>
                        <a:t>is to ensure that the </a:t>
                      </a:r>
                      <a:r>
                        <a:rPr lang="en-US" sz="2000" b="1" dirty="0"/>
                        <a:t>project team completely understands </a:t>
                      </a:r>
                      <a:r>
                        <a:rPr lang="en-US" sz="2000" dirty="0"/>
                        <a:t>all the </a:t>
                      </a:r>
                      <a:r>
                        <a:rPr lang="en-US" sz="2000" b="1" dirty="0"/>
                        <a:t>work </a:t>
                      </a:r>
                      <a:r>
                        <a:rPr lang="en-US" sz="2000" dirty="0"/>
                        <a:t>it must do as part of the </a:t>
                      </a:r>
                      <a:r>
                        <a:rPr lang="en-US" sz="2000" b="1" dirty="0"/>
                        <a:t>project scope </a:t>
                      </a:r>
                      <a:r>
                        <a:rPr lang="en-US" sz="2000" dirty="0"/>
                        <a:t>so they can start scheduling the work.</a:t>
                      </a:r>
                    </a:p>
                    <a:p>
                      <a:pPr marL="285750" indent="-285750" algn="just">
                        <a:buFont typeface="Arial" panose="020B0604020202020204" pitchFamily="34" charset="0"/>
                        <a:buChar char="•"/>
                      </a:pPr>
                      <a:r>
                        <a:rPr lang="en-US" sz="2000" dirty="0"/>
                        <a:t>The project team must </a:t>
                      </a:r>
                      <a:r>
                        <a:rPr lang="en-US" sz="2000" b="1" dirty="0"/>
                        <a:t>understand</a:t>
                      </a:r>
                      <a:r>
                        <a:rPr lang="en-US" sz="2000" dirty="0"/>
                        <a:t> what the </a:t>
                      </a:r>
                      <a:r>
                        <a:rPr lang="en-US" sz="2000" b="1" dirty="0"/>
                        <a:t>item means </a:t>
                      </a:r>
                      <a:r>
                        <a:rPr lang="en-US" sz="2000" dirty="0"/>
                        <a:t>before team members can make schedule-related decisions.</a:t>
                      </a:r>
                      <a:endParaRPr lang="en-IN" sz="2000" dirty="0"/>
                    </a:p>
                  </a:txBody>
                  <a:tcPr/>
                </a:tc>
                <a:extLst>
                  <a:ext uri="{0D108BD9-81ED-4DB2-BD59-A6C34878D82A}">
                    <a16:rowId xmlns:a16="http://schemas.microsoft.com/office/drawing/2014/main" val="1539228971"/>
                  </a:ext>
                </a:extLst>
              </a:tr>
              <a:tr h="370840">
                <a:tc>
                  <a:txBody>
                    <a:bodyPr/>
                    <a:lstStyle/>
                    <a:p>
                      <a:r>
                        <a:rPr lang="en-IN" sz="2000" b="1" dirty="0"/>
                        <a:t>Activity Attributes</a:t>
                      </a:r>
                    </a:p>
                  </a:txBody>
                  <a:tcPr/>
                </a:tc>
                <a:tc>
                  <a:txBody>
                    <a:bodyPr/>
                    <a:lstStyle/>
                    <a:p>
                      <a:pPr marL="285750" indent="-285750" algn="just">
                        <a:buFont typeface="Arial" panose="020B0604020202020204" pitchFamily="34" charset="0"/>
                        <a:buChar char="•"/>
                      </a:pPr>
                      <a:r>
                        <a:rPr lang="en-US" sz="2000" dirty="0"/>
                        <a:t>The activity attributes provide </a:t>
                      </a:r>
                      <a:r>
                        <a:rPr lang="en-US" sz="2000" b="1" dirty="0"/>
                        <a:t>schedule-related information </a:t>
                      </a:r>
                      <a:r>
                        <a:rPr lang="en-US" sz="2000" dirty="0"/>
                        <a:t>about each activity, such as </a:t>
                      </a:r>
                      <a:r>
                        <a:rPr lang="en-US" sz="2000" b="1" dirty="0"/>
                        <a:t>predecessors</a:t>
                      </a:r>
                      <a:r>
                        <a:rPr lang="en-US" sz="2000" dirty="0"/>
                        <a:t>, </a:t>
                      </a:r>
                      <a:r>
                        <a:rPr lang="en-US" sz="2000" b="1" dirty="0"/>
                        <a:t>successors</a:t>
                      </a:r>
                      <a:r>
                        <a:rPr lang="en-US" sz="2000" dirty="0"/>
                        <a:t>, </a:t>
                      </a:r>
                      <a:r>
                        <a:rPr lang="en-US" sz="2000" b="1" dirty="0"/>
                        <a:t>logical relationships</a:t>
                      </a:r>
                      <a:r>
                        <a:rPr lang="en-US" sz="2000" dirty="0"/>
                        <a:t>, </a:t>
                      </a:r>
                      <a:r>
                        <a:rPr lang="en-US" sz="2000" b="1" dirty="0"/>
                        <a:t>leads </a:t>
                      </a:r>
                      <a:r>
                        <a:rPr lang="en-US" sz="2000" dirty="0"/>
                        <a:t>and </a:t>
                      </a:r>
                      <a:r>
                        <a:rPr lang="en-US" sz="2000" b="1" dirty="0"/>
                        <a:t>lags</a:t>
                      </a:r>
                      <a:r>
                        <a:rPr lang="en-US" sz="2000" dirty="0"/>
                        <a:t>, </a:t>
                      </a:r>
                      <a:r>
                        <a:rPr lang="en-US" sz="2000" b="1" dirty="0"/>
                        <a:t>resource requirements</a:t>
                      </a:r>
                      <a:r>
                        <a:rPr lang="en-US" sz="2000" dirty="0"/>
                        <a:t>, </a:t>
                      </a:r>
                      <a:r>
                        <a:rPr lang="en-US" sz="2000" b="1" dirty="0"/>
                        <a:t>constraints</a:t>
                      </a:r>
                      <a:r>
                        <a:rPr lang="en-US" sz="2000" dirty="0"/>
                        <a:t>, </a:t>
                      </a:r>
                      <a:r>
                        <a:rPr lang="en-US" sz="2000" b="1" dirty="0"/>
                        <a:t>imposed dates</a:t>
                      </a:r>
                      <a:r>
                        <a:rPr lang="en-US" sz="2000" dirty="0"/>
                        <a:t>, and </a:t>
                      </a:r>
                      <a:r>
                        <a:rPr lang="en-US" sz="2000" b="1" dirty="0"/>
                        <a:t>assumptions </a:t>
                      </a:r>
                      <a:r>
                        <a:rPr lang="en-US" sz="2000" dirty="0"/>
                        <a:t>related to the activity. </a:t>
                      </a:r>
                    </a:p>
                    <a:p>
                      <a:pPr marL="285750" indent="-285750" algn="just">
                        <a:buFont typeface="Arial" panose="020B0604020202020204" pitchFamily="34" charset="0"/>
                        <a:buChar char="•"/>
                      </a:pPr>
                      <a:r>
                        <a:rPr lang="en-US" sz="2000" dirty="0"/>
                        <a:t>The </a:t>
                      </a:r>
                      <a:r>
                        <a:rPr lang="en-US" sz="2000" b="1" dirty="0"/>
                        <a:t>activity list </a:t>
                      </a:r>
                      <a:r>
                        <a:rPr lang="en-US" sz="2000" dirty="0"/>
                        <a:t>and activity attributes should </a:t>
                      </a:r>
                      <a:r>
                        <a:rPr lang="en-US" sz="2000" b="1" dirty="0"/>
                        <a:t>agree with </a:t>
                      </a:r>
                      <a:r>
                        <a:rPr lang="en-US" sz="2000" dirty="0"/>
                        <a:t>the </a:t>
                      </a:r>
                      <a:r>
                        <a:rPr lang="en-US" sz="2000" b="1" dirty="0"/>
                        <a:t>WBS </a:t>
                      </a:r>
                    </a:p>
                    <a:p>
                      <a:pPr marL="0" indent="0" algn="just">
                        <a:buFont typeface="Arial" panose="020B0604020202020204" pitchFamily="34" charset="0"/>
                        <a:buNone/>
                      </a:pPr>
                      <a:r>
                        <a:rPr lang="en-US" sz="2000" dirty="0"/>
                        <a:t>      and </a:t>
                      </a:r>
                      <a:r>
                        <a:rPr lang="en-US" sz="2000" b="1" dirty="0"/>
                        <a:t>WBS dictionary</a:t>
                      </a:r>
                      <a:r>
                        <a:rPr lang="en-US" sz="2000" dirty="0"/>
                        <a:t>.</a:t>
                      </a:r>
                      <a:endParaRPr lang="en-IN" sz="2000" dirty="0"/>
                    </a:p>
                  </a:txBody>
                  <a:tcPr/>
                </a:tc>
                <a:extLst>
                  <a:ext uri="{0D108BD9-81ED-4DB2-BD59-A6C34878D82A}">
                    <a16:rowId xmlns:a16="http://schemas.microsoft.com/office/drawing/2014/main" val="1022100428"/>
                  </a:ext>
                </a:extLst>
              </a:tr>
            </a:tbl>
          </a:graphicData>
        </a:graphic>
      </p:graphicFrame>
    </p:spTree>
    <p:extLst>
      <p:ext uri="{BB962C8B-B14F-4D97-AF65-F5344CB8AC3E}">
        <p14:creationId xmlns:p14="http://schemas.microsoft.com/office/powerpoint/2010/main" val="1957490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21452" y="863444"/>
            <a:ext cx="11929641" cy="5590565"/>
          </a:xfrm>
        </p:spPr>
        <p:txBody>
          <a:bodyPr/>
          <a:lstStyle/>
          <a:p>
            <a:r>
              <a:rPr lang="en-US" dirty="0"/>
              <a:t>Scope</a:t>
            </a:r>
          </a:p>
          <a:p>
            <a:r>
              <a:rPr lang="en-US" dirty="0"/>
              <a:t>Scope Management</a:t>
            </a:r>
          </a:p>
          <a:p>
            <a:r>
              <a:rPr lang="en-US" dirty="0"/>
              <a:t>Benchmarking</a:t>
            </a:r>
          </a:p>
          <a:p>
            <a:r>
              <a:rPr lang="en-US" dirty="0"/>
              <a:t>WBS Dictionary</a:t>
            </a:r>
          </a:p>
          <a:p>
            <a:r>
              <a:rPr lang="en-US" dirty="0"/>
              <a:t>Scope Validation</a:t>
            </a:r>
          </a:p>
          <a:p>
            <a:r>
              <a:rPr lang="en-US" dirty="0"/>
              <a:t>Variance</a:t>
            </a:r>
          </a:p>
          <a:p>
            <a:r>
              <a:rPr lang="en-US" dirty="0"/>
              <a:t>Milestone</a:t>
            </a:r>
          </a:p>
          <a:p>
            <a:r>
              <a:rPr lang="en-US" dirty="0"/>
              <a:t>Dependencies</a:t>
            </a:r>
          </a:p>
          <a:p>
            <a:r>
              <a:rPr lang="en-US" dirty="0"/>
              <a:t>Gantt Charts</a:t>
            </a:r>
          </a:p>
          <a:p>
            <a:r>
              <a:rPr lang="en-US" dirty="0"/>
              <a:t>PERT</a:t>
            </a:r>
          </a:p>
        </p:txBody>
      </p:sp>
    </p:spTree>
    <p:extLst>
      <p:ext uri="{BB962C8B-B14F-4D97-AF65-F5344CB8AC3E}">
        <p14:creationId xmlns:p14="http://schemas.microsoft.com/office/powerpoint/2010/main" val="1748225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6C90-CC0B-CCE8-B2C7-B6EC046549BD}"/>
              </a:ext>
            </a:extLst>
          </p:cNvPr>
          <p:cNvSpPr>
            <a:spLocks noGrp="1"/>
          </p:cNvSpPr>
          <p:nvPr>
            <p:ph type="title"/>
          </p:nvPr>
        </p:nvSpPr>
        <p:spPr/>
        <p:txBody>
          <a:bodyPr/>
          <a:lstStyle/>
          <a:p>
            <a:r>
              <a:rPr lang="en-IN" dirty="0"/>
              <a:t>Defining Activities (contd.)</a:t>
            </a:r>
          </a:p>
        </p:txBody>
      </p:sp>
      <p:sp>
        <p:nvSpPr>
          <p:cNvPr id="3" name="Content Placeholder 2">
            <a:extLst>
              <a:ext uri="{FF2B5EF4-FFF2-40B4-BE49-F238E27FC236}">
                <a16:creationId xmlns:a16="http://schemas.microsoft.com/office/drawing/2014/main" id="{9286F707-C6ED-C57F-411C-F3E0226AB4B4}"/>
              </a:ext>
            </a:extLst>
          </p:cNvPr>
          <p:cNvSpPr>
            <a:spLocks noGrp="1"/>
          </p:cNvSpPr>
          <p:nvPr>
            <p:ph idx="1"/>
          </p:nvPr>
        </p:nvSpPr>
        <p:spPr/>
        <p:txBody>
          <a:bodyPr/>
          <a:lstStyle/>
          <a:p>
            <a:r>
              <a:rPr lang="en-US" b="1" dirty="0"/>
              <a:t>Outputs</a:t>
            </a:r>
            <a:r>
              <a:rPr lang="en-US" dirty="0"/>
              <a:t> of this process includes: </a:t>
            </a:r>
          </a:p>
        </p:txBody>
      </p:sp>
      <p:graphicFrame>
        <p:nvGraphicFramePr>
          <p:cNvPr id="4" name="Table 3">
            <a:extLst>
              <a:ext uri="{FF2B5EF4-FFF2-40B4-BE49-F238E27FC236}">
                <a16:creationId xmlns:a16="http://schemas.microsoft.com/office/drawing/2014/main" id="{7120C0A2-A328-20B0-81FA-C3D7ABCB096C}"/>
              </a:ext>
            </a:extLst>
          </p:cNvPr>
          <p:cNvGraphicFramePr>
            <a:graphicFrameLocks noGrp="1"/>
          </p:cNvGraphicFramePr>
          <p:nvPr>
            <p:extLst>
              <p:ext uri="{D42A27DB-BD31-4B8C-83A1-F6EECF244321}">
                <p14:modId xmlns:p14="http://schemas.microsoft.com/office/powerpoint/2010/main" val="2198720908"/>
              </p:ext>
            </p:extLst>
          </p:nvPr>
        </p:nvGraphicFramePr>
        <p:xfrm>
          <a:off x="131178" y="1332509"/>
          <a:ext cx="11929641" cy="2011680"/>
        </p:xfrm>
        <a:graphic>
          <a:graphicData uri="http://schemas.openxmlformats.org/drawingml/2006/table">
            <a:tbl>
              <a:tblPr firstRow="1" bandRow="1">
                <a:tableStyleId>{BC89EF96-8CEA-46FF-86C4-4CE0E7609802}</a:tableStyleId>
              </a:tblPr>
              <a:tblGrid>
                <a:gridCol w="3457051">
                  <a:extLst>
                    <a:ext uri="{9D8B030D-6E8A-4147-A177-3AD203B41FA5}">
                      <a16:colId xmlns:a16="http://schemas.microsoft.com/office/drawing/2014/main" val="2047673349"/>
                    </a:ext>
                  </a:extLst>
                </a:gridCol>
                <a:gridCol w="8472590">
                  <a:extLst>
                    <a:ext uri="{9D8B030D-6E8A-4147-A177-3AD203B41FA5}">
                      <a16:colId xmlns:a16="http://schemas.microsoft.com/office/drawing/2014/main" val="1769557815"/>
                    </a:ext>
                  </a:extLst>
                </a:gridCol>
              </a:tblGrid>
              <a:tr h="370840">
                <a:tc>
                  <a:txBody>
                    <a:bodyPr/>
                    <a:lstStyle/>
                    <a:p>
                      <a:r>
                        <a:rPr lang="en-IN" sz="2000" dirty="0"/>
                        <a:t>Title</a:t>
                      </a:r>
                    </a:p>
                  </a:txBody>
                  <a:tcPr/>
                </a:tc>
                <a:tc>
                  <a:txBody>
                    <a:bodyPr/>
                    <a:lstStyle/>
                    <a:p>
                      <a:r>
                        <a:rPr lang="en-IN" sz="2000" dirty="0"/>
                        <a:t>Description</a:t>
                      </a:r>
                    </a:p>
                  </a:txBody>
                  <a:tcPr/>
                </a:tc>
                <a:extLst>
                  <a:ext uri="{0D108BD9-81ED-4DB2-BD59-A6C34878D82A}">
                    <a16:rowId xmlns:a16="http://schemas.microsoft.com/office/drawing/2014/main" val="1213043754"/>
                  </a:ext>
                </a:extLst>
              </a:tr>
              <a:tr h="370840">
                <a:tc>
                  <a:txBody>
                    <a:bodyPr/>
                    <a:lstStyle/>
                    <a:p>
                      <a:r>
                        <a:rPr lang="en-IN" sz="2000" b="1" dirty="0"/>
                        <a:t>Milestone List</a:t>
                      </a:r>
                    </a:p>
                  </a:txBody>
                  <a:tcPr/>
                </a:tc>
                <a:tc>
                  <a:txBody>
                    <a:bodyPr/>
                    <a:lstStyle/>
                    <a:p>
                      <a:pPr marL="285750" indent="-285750" algn="just">
                        <a:buFont typeface="Arial" panose="020B0604020202020204" pitchFamily="34" charset="0"/>
                        <a:buChar char="•"/>
                      </a:pPr>
                      <a:r>
                        <a:rPr lang="en-US" sz="2000" dirty="0"/>
                        <a:t>A milestone in a project is a </a:t>
                      </a:r>
                      <a:r>
                        <a:rPr lang="en-US" sz="2000" b="1" dirty="0"/>
                        <a:t>significant event</a:t>
                      </a:r>
                      <a:r>
                        <a:rPr lang="en-US" sz="2000" dirty="0"/>
                        <a:t>. </a:t>
                      </a:r>
                    </a:p>
                    <a:p>
                      <a:pPr marL="285750" indent="-285750" algn="just">
                        <a:buFont typeface="Arial" panose="020B0604020202020204" pitchFamily="34" charset="0"/>
                        <a:buChar char="•"/>
                      </a:pPr>
                      <a:r>
                        <a:rPr lang="en-US" sz="2000" dirty="0"/>
                        <a:t>It often takes </a:t>
                      </a:r>
                      <a:r>
                        <a:rPr lang="en-US" sz="2000" b="1" dirty="0"/>
                        <a:t>several activities </a:t>
                      </a:r>
                      <a:r>
                        <a:rPr lang="en-US" sz="2000" dirty="0"/>
                        <a:t>and a lot of work to </a:t>
                      </a:r>
                      <a:r>
                        <a:rPr lang="en-US" sz="2000" b="1" dirty="0"/>
                        <a:t>complete </a:t>
                      </a:r>
                      <a:r>
                        <a:rPr lang="en-US" sz="2000" dirty="0"/>
                        <a:t>a </a:t>
                      </a:r>
                      <a:r>
                        <a:rPr lang="en-US" sz="2000" b="1" dirty="0"/>
                        <a:t>milestone</a:t>
                      </a:r>
                      <a:r>
                        <a:rPr lang="en-US" sz="2000" dirty="0"/>
                        <a:t>, but the milestone itself is a </a:t>
                      </a:r>
                      <a:r>
                        <a:rPr lang="en-US" sz="2000" b="1" dirty="0"/>
                        <a:t>marker to help </a:t>
                      </a:r>
                      <a:r>
                        <a:rPr lang="en-US" sz="2000" dirty="0"/>
                        <a:t>in </a:t>
                      </a:r>
                      <a:r>
                        <a:rPr lang="en-US" sz="2000" b="1" dirty="0"/>
                        <a:t>identifying </a:t>
                      </a:r>
                      <a:r>
                        <a:rPr lang="en-US" sz="2000" dirty="0"/>
                        <a:t>necessary </a:t>
                      </a:r>
                      <a:r>
                        <a:rPr lang="en-US" sz="2000" b="1" dirty="0"/>
                        <a:t>activities</a:t>
                      </a:r>
                      <a:r>
                        <a:rPr lang="en-US" sz="2000" dirty="0"/>
                        <a:t>.</a:t>
                      </a:r>
                    </a:p>
                    <a:p>
                      <a:pPr marL="285750" indent="-285750" algn="just">
                        <a:buFont typeface="Arial" panose="020B0604020202020204" pitchFamily="34" charset="0"/>
                        <a:buChar char="•"/>
                      </a:pPr>
                      <a:r>
                        <a:rPr lang="en-US" sz="2000" dirty="0"/>
                        <a:t>Milestones are also useful tools for setting </a:t>
                      </a:r>
                      <a:r>
                        <a:rPr lang="en-US" sz="2000" b="1" dirty="0"/>
                        <a:t>schedule goals </a:t>
                      </a:r>
                      <a:r>
                        <a:rPr lang="en-US" sz="2000" dirty="0"/>
                        <a:t>and </a:t>
                      </a:r>
                      <a:r>
                        <a:rPr lang="en-US" sz="2000" b="1" dirty="0"/>
                        <a:t>monitoring progress</a:t>
                      </a:r>
                      <a:r>
                        <a:rPr lang="en-US" sz="2000" dirty="0"/>
                        <a:t>.</a:t>
                      </a:r>
                      <a:endParaRPr lang="en-IN" sz="2000" dirty="0"/>
                    </a:p>
                  </a:txBody>
                  <a:tcPr/>
                </a:tc>
                <a:extLst>
                  <a:ext uri="{0D108BD9-81ED-4DB2-BD59-A6C34878D82A}">
                    <a16:rowId xmlns:a16="http://schemas.microsoft.com/office/drawing/2014/main" val="2055235176"/>
                  </a:ext>
                </a:extLst>
              </a:tr>
            </a:tbl>
          </a:graphicData>
        </a:graphic>
      </p:graphicFrame>
    </p:spTree>
    <p:extLst>
      <p:ext uri="{BB962C8B-B14F-4D97-AF65-F5344CB8AC3E}">
        <p14:creationId xmlns:p14="http://schemas.microsoft.com/office/powerpoint/2010/main" val="1505187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0C0C-F8F3-4138-1A3F-8DFA2A036A3C}"/>
              </a:ext>
            </a:extLst>
          </p:cNvPr>
          <p:cNvSpPr>
            <a:spLocks noGrp="1"/>
          </p:cNvSpPr>
          <p:nvPr>
            <p:ph type="title"/>
          </p:nvPr>
        </p:nvSpPr>
        <p:spPr/>
        <p:txBody>
          <a:bodyPr/>
          <a:lstStyle/>
          <a:p>
            <a:r>
              <a:rPr lang="en-IN" dirty="0"/>
              <a:t>Sequencing Activities</a:t>
            </a:r>
          </a:p>
        </p:txBody>
      </p:sp>
      <p:sp>
        <p:nvSpPr>
          <p:cNvPr id="3" name="Content Placeholder 2">
            <a:extLst>
              <a:ext uri="{FF2B5EF4-FFF2-40B4-BE49-F238E27FC236}">
                <a16:creationId xmlns:a16="http://schemas.microsoft.com/office/drawing/2014/main" id="{9D989E99-927E-3BB7-9DBD-ACEF16AE5DDF}"/>
              </a:ext>
            </a:extLst>
          </p:cNvPr>
          <p:cNvSpPr>
            <a:spLocks noGrp="1"/>
          </p:cNvSpPr>
          <p:nvPr>
            <p:ph idx="1"/>
          </p:nvPr>
        </p:nvSpPr>
        <p:spPr/>
        <p:txBody>
          <a:bodyPr/>
          <a:lstStyle/>
          <a:p>
            <a:r>
              <a:rPr lang="en-US" dirty="0"/>
              <a:t>The </a:t>
            </a:r>
            <a:r>
              <a:rPr lang="en-US" b="1" dirty="0">
                <a:solidFill>
                  <a:schemeClr val="accent6"/>
                </a:solidFill>
              </a:rPr>
              <a:t>sequencing</a:t>
            </a:r>
            <a:r>
              <a:rPr lang="en-US" dirty="0"/>
              <a:t> process involves </a:t>
            </a:r>
            <a:r>
              <a:rPr lang="en-US" b="1" dirty="0"/>
              <a:t>evaluating </a:t>
            </a:r>
            <a:r>
              <a:rPr lang="en-US" dirty="0"/>
              <a:t>the </a:t>
            </a:r>
            <a:r>
              <a:rPr lang="en-US" b="1" dirty="0"/>
              <a:t>reasons </a:t>
            </a:r>
            <a:r>
              <a:rPr lang="en-US" dirty="0"/>
              <a:t>for </a:t>
            </a:r>
            <a:r>
              <a:rPr lang="en-US" b="1" dirty="0"/>
              <a:t>dependencies </a:t>
            </a:r>
            <a:r>
              <a:rPr lang="en-US" dirty="0"/>
              <a:t>and the different </a:t>
            </a:r>
            <a:r>
              <a:rPr lang="en-US" b="1" dirty="0"/>
              <a:t>types of dependencies</a:t>
            </a:r>
            <a:r>
              <a:rPr lang="en-US" dirty="0"/>
              <a:t>.</a:t>
            </a:r>
          </a:p>
          <a:p>
            <a:r>
              <a:rPr lang="en-US" b="1" dirty="0"/>
              <a:t>Inputs</a:t>
            </a:r>
            <a:r>
              <a:rPr lang="en-US" dirty="0"/>
              <a:t> to the activity sequencing process includes:</a:t>
            </a:r>
          </a:p>
          <a:p>
            <a:pPr lvl="1"/>
            <a:r>
              <a:rPr lang="en-US" dirty="0"/>
              <a:t>The schedule management plan</a:t>
            </a:r>
          </a:p>
          <a:p>
            <a:pPr lvl="1"/>
            <a:r>
              <a:rPr lang="en-US" dirty="0"/>
              <a:t>Activity list and attributes</a:t>
            </a:r>
          </a:p>
          <a:p>
            <a:pPr lvl="1"/>
            <a:r>
              <a:rPr lang="en-US" dirty="0"/>
              <a:t>Project scope statement</a:t>
            </a:r>
          </a:p>
          <a:p>
            <a:pPr lvl="1"/>
            <a:r>
              <a:rPr lang="en-US" dirty="0"/>
              <a:t>Milestone list</a:t>
            </a:r>
          </a:p>
          <a:p>
            <a:pPr lvl="1"/>
            <a:r>
              <a:rPr lang="en-US" dirty="0"/>
              <a:t>Organizational process assets</a:t>
            </a:r>
          </a:p>
          <a:p>
            <a:endParaRPr lang="en-IN" dirty="0"/>
          </a:p>
        </p:txBody>
      </p:sp>
    </p:spTree>
    <p:extLst>
      <p:ext uri="{BB962C8B-B14F-4D97-AF65-F5344CB8AC3E}">
        <p14:creationId xmlns:p14="http://schemas.microsoft.com/office/powerpoint/2010/main" val="357464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4EF9C-2D3D-F35E-ABAA-01513BDBAB1F}"/>
              </a:ext>
            </a:extLst>
          </p:cNvPr>
          <p:cNvSpPr>
            <a:spLocks noGrp="1"/>
          </p:cNvSpPr>
          <p:nvPr>
            <p:ph type="title"/>
          </p:nvPr>
        </p:nvSpPr>
        <p:spPr/>
        <p:txBody>
          <a:bodyPr/>
          <a:lstStyle/>
          <a:p>
            <a:r>
              <a:rPr lang="en-IN" dirty="0"/>
              <a:t>Dependencies</a:t>
            </a:r>
          </a:p>
        </p:txBody>
      </p:sp>
      <p:sp>
        <p:nvSpPr>
          <p:cNvPr id="3" name="Content Placeholder 2">
            <a:extLst>
              <a:ext uri="{FF2B5EF4-FFF2-40B4-BE49-F238E27FC236}">
                <a16:creationId xmlns:a16="http://schemas.microsoft.com/office/drawing/2014/main" id="{C65E2942-5C25-C756-B931-1D76876AF548}"/>
              </a:ext>
            </a:extLst>
          </p:cNvPr>
          <p:cNvSpPr>
            <a:spLocks noGrp="1"/>
          </p:cNvSpPr>
          <p:nvPr>
            <p:ph idx="1"/>
          </p:nvPr>
        </p:nvSpPr>
        <p:spPr/>
        <p:txBody>
          <a:bodyPr/>
          <a:lstStyle/>
          <a:p>
            <a:r>
              <a:rPr lang="en-US" dirty="0"/>
              <a:t>A </a:t>
            </a:r>
            <a:r>
              <a:rPr lang="en-US" b="1" dirty="0">
                <a:solidFill>
                  <a:schemeClr val="accent6"/>
                </a:solidFill>
              </a:rPr>
              <a:t>dependency</a:t>
            </a:r>
            <a:r>
              <a:rPr lang="en-US" b="1" dirty="0"/>
              <a:t> </a:t>
            </a:r>
            <a:r>
              <a:rPr lang="en-US" dirty="0"/>
              <a:t>or </a:t>
            </a:r>
            <a:r>
              <a:rPr lang="en-US" b="1" dirty="0">
                <a:solidFill>
                  <a:schemeClr val="accent6"/>
                </a:solidFill>
              </a:rPr>
              <a:t>relationship </a:t>
            </a:r>
            <a:r>
              <a:rPr lang="en-US" dirty="0"/>
              <a:t>pertains to the </a:t>
            </a:r>
            <a:r>
              <a:rPr lang="en-US" b="1" dirty="0"/>
              <a:t>sequencing of project activities </a:t>
            </a:r>
            <a:r>
              <a:rPr lang="en-US" dirty="0"/>
              <a:t>or tasks.  </a:t>
            </a:r>
          </a:p>
          <a:p>
            <a:pPr lvl="1"/>
            <a:r>
              <a:rPr lang="en-US" dirty="0"/>
              <a:t>E.g., does a certain activity have to be finished before another can start? </a:t>
            </a:r>
          </a:p>
          <a:p>
            <a:pPr lvl="1"/>
            <a:r>
              <a:rPr lang="en-US" dirty="0"/>
              <a:t>Can the project team do several activities in parallel? </a:t>
            </a:r>
          </a:p>
          <a:p>
            <a:pPr lvl="1"/>
            <a:r>
              <a:rPr lang="en-US" dirty="0"/>
              <a:t>Can some activities overlap? </a:t>
            </a:r>
          </a:p>
          <a:p>
            <a:r>
              <a:rPr lang="en-US" b="1" dirty="0"/>
              <a:t>Determining these relationships </a:t>
            </a:r>
            <a:r>
              <a:rPr lang="en-US" dirty="0"/>
              <a:t>or dependencies among activities </a:t>
            </a:r>
            <a:r>
              <a:rPr lang="en-US" b="1" dirty="0"/>
              <a:t>is essential </a:t>
            </a:r>
            <a:r>
              <a:rPr lang="en-US" dirty="0"/>
              <a:t>for </a:t>
            </a:r>
            <a:r>
              <a:rPr lang="en-US" b="1" dirty="0"/>
              <a:t>developing </a:t>
            </a:r>
            <a:r>
              <a:rPr lang="en-US" dirty="0"/>
              <a:t>and </a:t>
            </a:r>
            <a:r>
              <a:rPr lang="en-US" b="1" dirty="0"/>
              <a:t>managing a project schedule</a:t>
            </a:r>
            <a:r>
              <a:rPr lang="en-US" dirty="0"/>
              <a:t>. </a:t>
            </a:r>
          </a:p>
          <a:p>
            <a:r>
              <a:rPr lang="en-US" dirty="0"/>
              <a:t>There are </a:t>
            </a:r>
            <a:r>
              <a:rPr lang="en-US" b="1" dirty="0">
                <a:solidFill>
                  <a:schemeClr val="tx2"/>
                </a:solidFill>
              </a:rPr>
              <a:t>three </a:t>
            </a:r>
            <a:r>
              <a:rPr lang="en-US" dirty="0">
                <a:solidFill>
                  <a:schemeClr val="tx2"/>
                </a:solidFill>
              </a:rPr>
              <a:t>basic </a:t>
            </a:r>
            <a:r>
              <a:rPr lang="en-US" b="1" dirty="0">
                <a:solidFill>
                  <a:schemeClr val="tx2"/>
                </a:solidFill>
              </a:rPr>
              <a:t>reasons </a:t>
            </a:r>
            <a:r>
              <a:rPr lang="en-US" dirty="0"/>
              <a:t>for identifying </a:t>
            </a:r>
            <a:r>
              <a:rPr lang="en-US" b="1" dirty="0"/>
              <a:t>dependencies</a:t>
            </a:r>
            <a:r>
              <a:rPr lang="en-US" dirty="0"/>
              <a:t> among project activities:</a:t>
            </a:r>
          </a:p>
          <a:p>
            <a:r>
              <a:rPr lang="en-US" b="1" dirty="0">
                <a:solidFill>
                  <a:schemeClr val="accent6"/>
                </a:solidFill>
              </a:rPr>
              <a:t>Mandatory dependencies </a:t>
            </a:r>
            <a:r>
              <a:rPr lang="en-US" dirty="0"/>
              <a:t>are </a:t>
            </a:r>
            <a:r>
              <a:rPr lang="en-US" b="1" dirty="0"/>
              <a:t>inherent</a:t>
            </a:r>
            <a:r>
              <a:rPr lang="en-US" dirty="0"/>
              <a:t> </a:t>
            </a:r>
            <a:r>
              <a:rPr lang="en-US" b="1" dirty="0"/>
              <a:t>in</a:t>
            </a:r>
            <a:r>
              <a:rPr lang="en-US" dirty="0"/>
              <a:t> the nature of the </a:t>
            </a:r>
            <a:r>
              <a:rPr lang="en-US" b="1" dirty="0"/>
              <a:t>work</a:t>
            </a:r>
            <a:r>
              <a:rPr lang="en-US" dirty="0"/>
              <a:t> being performed on a project. They are sometimes referred to as </a:t>
            </a:r>
            <a:r>
              <a:rPr lang="en-US" b="1" dirty="0">
                <a:solidFill>
                  <a:schemeClr val="accent6"/>
                </a:solidFill>
              </a:rPr>
              <a:t>hard logic</a:t>
            </a:r>
            <a:r>
              <a:rPr lang="en-US" dirty="0"/>
              <a:t>. </a:t>
            </a:r>
          </a:p>
          <a:p>
            <a:pPr lvl="1"/>
            <a:r>
              <a:rPr lang="en-US" dirty="0"/>
              <a:t>E.g., you cannot test code until after the code is written.</a:t>
            </a:r>
          </a:p>
          <a:p>
            <a:r>
              <a:rPr lang="en-US" b="1" dirty="0">
                <a:solidFill>
                  <a:schemeClr val="accent6"/>
                </a:solidFill>
              </a:rPr>
              <a:t>Discretionary dependencies</a:t>
            </a:r>
            <a:r>
              <a:rPr lang="en-US" dirty="0"/>
              <a:t> are </a:t>
            </a:r>
            <a:r>
              <a:rPr lang="en-US" b="1" dirty="0"/>
              <a:t>defined</a:t>
            </a:r>
            <a:r>
              <a:rPr lang="en-US" dirty="0"/>
              <a:t> by the project team. </a:t>
            </a:r>
          </a:p>
          <a:p>
            <a:pPr lvl="1"/>
            <a:r>
              <a:rPr lang="en-US" dirty="0"/>
              <a:t>E.g., a project team not starting the detailed design of a new information system until the users sign off on all of the analysis work. </a:t>
            </a:r>
          </a:p>
          <a:p>
            <a:pPr lvl="1"/>
            <a:r>
              <a:rPr lang="en-US" dirty="0"/>
              <a:t>Discretionary dependencies are sometimes referred to as </a:t>
            </a:r>
            <a:r>
              <a:rPr lang="en-US" b="1" dirty="0">
                <a:solidFill>
                  <a:schemeClr val="accent6"/>
                </a:solidFill>
              </a:rPr>
              <a:t>soft logic</a:t>
            </a:r>
            <a:r>
              <a:rPr lang="en-US" dirty="0"/>
              <a:t>.</a:t>
            </a:r>
          </a:p>
        </p:txBody>
      </p:sp>
    </p:spTree>
    <p:extLst>
      <p:ext uri="{BB962C8B-B14F-4D97-AF65-F5344CB8AC3E}">
        <p14:creationId xmlns:p14="http://schemas.microsoft.com/office/powerpoint/2010/main" val="21239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4EF9C-2D3D-F35E-ABAA-01513BDBAB1F}"/>
              </a:ext>
            </a:extLst>
          </p:cNvPr>
          <p:cNvSpPr>
            <a:spLocks noGrp="1"/>
          </p:cNvSpPr>
          <p:nvPr>
            <p:ph type="title"/>
          </p:nvPr>
        </p:nvSpPr>
        <p:spPr/>
        <p:txBody>
          <a:bodyPr/>
          <a:lstStyle/>
          <a:p>
            <a:r>
              <a:rPr lang="en-IN" dirty="0"/>
              <a:t>Dependencies (contd.)</a:t>
            </a:r>
          </a:p>
        </p:txBody>
      </p:sp>
      <p:sp>
        <p:nvSpPr>
          <p:cNvPr id="3" name="Content Placeholder 2">
            <a:extLst>
              <a:ext uri="{FF2B5EF4-FFF2-40B4-BE49-F238E27FC236}">
                <a16:creationId xmlns:a16="http://schemas.microsoft.com/office/drawing/2014/main" id="{C65E2942-5C25-C756-B931-1D76876AF548}"/>
              </a:ext>
            </a:extLst>
          </p:cNvPr>
          <p:cNvSpPr>
            <a:spLocks noGrp="1"/>
          </p:cNvSpPr>
          <p:nvPr>
            <p:ph idx="1"/>
          </p:nvPr>
        </p:nvSpPr>
        <p:spPr/>
        <p:txBody>
          <a:bodyPr/>
          <a:lstStyle/>
          <a:p>
            <a:r>
              <a:rPr lang="en-US" b="1" dirty="0">
                <a:solidFill>
                  <a:schemeClr val="accent6"/>
                </a:solidFill>
              </a:rPr>
              <a:t>External dependencies</a:t>
            </a:r>
            <a:r>
              <a:rPr lang="en-US" dirty="0">
                <a:solidFill>
                  <a:schemeClr val="accent6"/>
                </a:solidFill>
              </a:rPr>
              <a:t> </a:t>
            </a:r>
            <a:r>
              <a:rPr lang="en-US" dirty="0"/>
              <a:t>involve </a:t>
            </a:r>
            <a:r>
              <a:rPr lang="en-US" b="1" dirty="0"/>
              <a:t>relationships between project </a:t>
            </a:r>
            <a:r>
              <a:rPr lang="en-US" dirty="0"/>
              <a:t>and </a:t>
            </a:r>
            <a:r>
              <a:rPr lang="en-US" b="1" dirty="0"/>
              <a:t>non-project activities</a:t>
            </a:r>
            <a:r>
              <a:rPr lang="en-US" dirty="0"/>
              <a:t>. </a:t>
            </a:r>
          </a:p>
          <a:p>
            <a:pPr lvl="1"/>
            <a:r>
              <a:rPr lang="en-US" dirty="0"/>
              <a:t>E.g., the installation of a new operating system and other software may depend on delivery of new hardware from an external supplier.</a:t>
            </a:r>
          </a:p>
          <a:p>
            <a:r>
              <a:rPr lang="en-US" dirty="0"/>
              <a:t>If you do </a:t>
            </a:r>
            <a:r>
              <a:rPr lang="en-US" b="1" dirty="0"/>
              <a:t>not define </a:t>
            </a:r>
            <a:r>
              <a:rPr lang="en-US" dirty="0"/>
              <a:t>the </a:t>
            </a:r>
            <a:r>
              <a:rPr lang="en-US" b="1" dirty="0"/>
              <a:t>sequence of activities</a:t>
            </a:r>
            <a:r>
              <a:rPr lang="en-US" dirty="0"/>
              <a:t>, you </a:t>
            </a:r>
            <a:r>
              <a:rPr lang="en-US" b="1" dirty="0"/>
              <a:t>cannot use </a:t>
            </a:r>
            <a:r>
              <a:rPr lang="en-US" dirty="0"/>
              <a:t>some of the most </a:t>
            </a:r>
            <a:r>
              <a:rPr lang="en-US" b="1" dirty="0"/>
              <a:t>powerful scheduling tools </a:t>
            </a:r>
            <a:r>
              <a:rPr lang="en-US" dirty="0"/>
              <a:t>available to project managers: </a:t>
            </a:r>
          </a:p>
          <a:p>
            <a:pPr lvl="1"/>
            <a:r>
              <a:rPr lang="en-US" dirty="0"/>
              <a:t>Network diagrams</a:t>
            </a:r>
          </a:p>
          <a:p>
            <a:pPr lvl="1"/>
            <a:r>
              <a:rPr lang="en-US" dirty="0"/>
              <a:t>Critical path analysis</a:t>
            </a:r>
            <a:endParaRPr lang="en-IN" dirty="0"/>
          </a:p>
        </p:txBody>
      </p:sp>
      <p:grpSp>
        <p:nvGrpSpPr>
          <p:cNvPr id="7" name="Group 6">
            <a:extLst>
              <a:ext uri="{FF2B5EF4-FFF2-40B4-BE49-F238E27FC236}">
                <a16:creationId xmlns:a16="http://schemas.microsoft.com/office/drawing/2014/main" id="{5F067867-365E-A2FC-D4A6-369C7805E477}"/>
              </a:ext>
            </a:extLst>
          </p:cNvPr>
          <p:cNvGrpSpPr/>
          <p:nvPr/>
        </p:nvGrpSpPr>
        <p:grpSpPr>
          <a:xfrm>
            <a:off x="818472" y="4236396"/>
            <a:ext cx="4129663" cy="2317466"/>
            <a:chOff x="818472" y="4236396"/>
            <a:chExt cx="4129663" cy="2317466"/>
          </a:xfrm>
        </p:grpSpPr>
        <p:pic>
          <p:nvPicPr>
            <p:cNvPr id="5" name="Picture 4">
              <a:extLst>
                <a:ext uri="{FF2B5EF4-FFF2-40B4-BE49-F238E27FC236}">
                  <a16:creationId xmlns:a16="http://schemas.microsoft.com/office/drawing/2014/main" id="{C82C17A7-0C20-DC46-23E6-B648B17B6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72" y="4236396"/>
              <a:ext cx="4129663" cy="1948134"/>
            </a:xfrm>
            <a:prstGeom prst="rect">
              <a:avLst/>
            </a:prstGeom>
          </p:spPr>
        </p:pic>
        <p:sp>
          <p:nvSpPr>
            <p:cNvPr id="6" name="TextBox 5">
              <a:extLst>
                <a:ext uri="{FF2B5EF4-FFF2-40B4-BE49-F238E27FC236}">
                  <a16:creationId xmlns:a16="http://schemas.microsoft.com/office/drawing/2014/main" id="{6925FE8F-250E-6E8B-31E6-6AFE4D8CEA1F}"/>
                </a:ext>
              </a:extLst>
            </p:cNvPr>
            <p:cNvSpPr txBox="1"/>
            <p:nvPr/>
          </p:nvSpPr>
          <p:spPr>
            <a:xfrm>
              <a:off x="2011910" y="6184530"/>
              <a:ext cx="1742785" cy="369332"/>
            </a:xfrm>
            <a:prstGeom prst="rect">
              <a:avLst/>
            </a:prstGeom>
            <a:noFill/>
          </p:spPr>
          <p:txBody>
            <a:bodyPr wrap="none" rtlCol="0">
              <a:spAutoFit/>
            </a:bodyPr>
            <a:lstStyle/>
            <a:p>
              <a:r>
                <a:rPr lang="en-IN" dirty="0"/>
                <a:t>Network diagram</a:t>
              </a:r>
            </a:p>
          </p:txBody>
        </p:sp>
      </p:grpSp>
      <p:grpSp>
        <p:nvGrpSpPr>
          <p:cNvPr id="4" name="Group 3">
            <a:extLst>
              <a:ext uri="{FF2B5EF4-FFF2-40B4-BE49-F238E27FC236}">
                <a16:creationId xmlns:a16="http://schemas.microsoft.com/office/drawing/2014/main" id="{48F90EEE-4588-231B-292D-90D76B2E2388}"/>
              </a:ext>
            </a:extLst>
          </p:cNvPr>
          <p:cNvGrpSpPr/>
          <p:nvPr/>
        </p:nvGrpSpPr>
        <p:grpSpPr>
          <a:xfrm>
            <a:off x="6264737" y="4236396"/>
            <a:ext cx="3701043" cy="2317466"/>
            <a:chOff x="6264737" y="4236396"/>
            <a:chExt cx="3701043" cy="2317466"/>
          </a:xfrm>
        </p:grpSpPr>
        <p:pic>
          <p:nvPicPr>
            <p:cNvPr id="9" name="Picture 8">
              <a:extLst>
                <a:ext uri="{FF2B5EF4-FFF2-40B4-BE49-F238E27FC236}">
                  <a16:creationId xmlns:a16="http://schemas.microsoft.com/office/drawing/2014/main" id="{FB411B9D-DFEA-970A-71AA-61F6294BE842}"/>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6264737" y="4236396"/>
              <a:ext cx="3701043" cy="1948134"/>
            </a:xfrm>
            <a:prstGeom prst="rect">
              <a:avLst/>
            </a:prstGeom>
          </p:spPr>
        </p:pic>
        <p:sp>
          <p:nvSpPr>
            <p:cNvPr id="10" name="TextBox 9">
              <a:extLst>
                <a:ext uri="{FF2B5EF4-FFF2-40B4-BE49-F238E27FC236}">
                  <a16:creationId xmlns:a16="http://schemas.microsoft.com/office/drawing/2014/main" id="{C67A6B45-8001-E64E-9C03-D92E08DC261C}"/>
                </a:ext>
              </a:extLst>
            </p:cNvPr>
            <p:cNvSpPr txBox="1"/>
            <p:nvPr/>
          </p:nvSpPr>
          <p:spPr>
            <a:xfrm>
              <a:off x="7243865" y="6184530"/>
              <a:ext cx="2105063" cy="369332"/>
            </a:xfrm>
            <a:prstGeom prst="rect">
              <a:avLst/>
            </a:prstGeom>
            <a:noFill/>
          </p:spPr>
          <p:txBody>
            <a:bodyPr wrap="none" rtlCol="0">
              <a:spAutoFit/>
            </a:bodyPr>
            <a:lstStyle/>
            <a:p>
              <a:r>
                <a:rPr lang="en-IN" dirty="0"/>
                <a:t>Critical path analysis</a:t>
              </a:r>
            </a:p>
          </p:txBody>
        </p:sp>
      </p:grpSp>
    </p:spTree>
    <p:extLst>
      <p:ext uri="{BB962C8B-B14F-4D97-AF65-F5344CB8AC3E}">
        <p14:creationId xmlns:p14="http://schemas.microsoft.com/office/powerpoint/2010/main" val="176530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F31E-1F8E-3135-4E40-4068A589E62A}"/>
              </a:ext>
            </a:extLst>
          </p:cNvPr>
          <p:cNvSpPr>
            <a:spLocks noGrp="1"/>
          </p:cNvSpPr>
          <p:nvPr>
            <p:ph type="title"/>
          </p:nvPr>
        </p:nvSpPr>
        <p:spPr/>
        <p:txBody>
          <a:bodyPr/>
          <a:lstStyle/>
          <a:p>
            <a:r>
              <a:rPr lang="en-US" dirty="0"/>
              <a:t>Network Diagrams</a:t>
            </a:r>
            <a:endParaRPr lang="en-IN" dirty="0"/>
          </a:p>
        </p:txBody>
      </p:sp>
      <p:sp>
        <p:nvSpPr>
          <p:cNvPr id="3" name="Content Placeholder 2">
            <a:extLst>
              <a:ext uri="{FF2B5EF4-FFF2-40B4-BE49-F238E27FC236}">
                <a16:creationId xmlns:a16="http://schemas.microsoft.com/office/drawing/2014/main" id="{705DA06A-BC49-BA5E-1760-4590A0C76363}"/>
              </a:ext>
            </a:extLst>
          </p:cNvPr>
          <p:cNvSpPr>
            <a:spLocks noGrp="1"/>
          </p:cNvSpPr>
          <p:nvPr>
            <p:ph idx="1"/>
          </p:nvPr>
        </p:nvSpPr>
        <p:spPr>
          <a:xfrm>
            <a:off x="131181" y="863444"/>
            <a:ext cx="5964820" cy="5590565"/>
          </a:xfrm>
        </p:spPr>
        <p:txBody>
          <a:bodyPr/>
          <a:lstStyle/>
          <a:p>
            <a:r>
              <a:rPr lang="en-US" dirty="0"/>
              <a:t>A</a:t>
            </a:r>
            <a:r>
              <a:rPr lang="en-US" b="1" dirty="0">
                <a:solidFill>
                  <a:schemeClr val="accent6"/>
                </a:solidFill>
              </a:rPr>
              <a:t> network diagram </a:t>
            </a:r>
            <a:r>
              <a:rPr lang="en-US" dirty="0"/>
              <a:t>is a graphic representation of the </a:t>
            </a:r>
            <a:r>
              <a:rPr lang="en-US" b="1" dirty="0"/>
              <a:t>logical relationships </a:t>
            </a:r>
            <a:r>
              <a:rPr lang="en-US" dirty="0"/>
              <a:t>among </a:t>
            </a:r>
            <a:r>
              <a:rPr lang="en-US" b="1" dirty="0"/>
              <a:t>project activities </a:t>
            </a:r>
            <a:r>
              <a:rPr lang="en-US" dirty="0"/>
              <a:t>and their </a:t>
            </a:r>
            <a:r>
              <a:rPr lang="en-US" b="1" dirty="0"/>
              <a:t>sequencing</a:t>
            </a:r>
            <a:r>
              <a:rPr lang="en-US" dirty="0"/>
              <a:t>. </a:t>
            </a:r>
          </a:p>
          <a:p>
            <a:r>
              <a:rPr lang="en-US" dirty="0"/>
              <a:t>The </a:t>
            </a:r>
            <a:r>
              <a:rPr lang="en-US" b="1" dirty="0"/>
              <a:t>letters A</a:t>
            </a:r>
            <a:r>
              <a:rPr lang="en-US" dirty="0"/>
              <a:t> through </a:t>
            </a:r>
            <a:r>
              <a:rPr lang="en-US" b="1" dirty="0"/>
              <a:t>J</a:t>
            </a:r>
            <a:r>
              <a:rPr lang="en-US" dirty="0"/>
              <a:t> represent activities with </a:t>
            </a:r>
            <a:r>
              <a:rPr lang="en-US" b="1" dirty="0"/>
              <a:t>dependencies</a:t>
            </a:r>
            <a:r>
              <a:rPr lang="en-US" dirty="0"/>
              <a:t> that are required to complete the project. </a:t>
            </a:r>
          </a:p>
          <a:p>
            <a:r>
              <a:rPr lang="en-US" dirty="0"/>
              <a:t>These </a:t>
            </a:r>
            <a:r>
              <a:rPr lang="en-US" b="1" dirty="0"/>
              <a:t>activities</a:t>
            </a:r>
            <a:r>
              <a:rPr lang="en-US" dirty="0"/>
              <a:t> come from the </a:t>
            </a:r>
            <a:r>
              <a:rPr lang="en-US" b="1" dirty="0"/>
              <a:t>WBS</a:t>
            </a:r>
            <a:r>
              <a:rPr lang="en-US" dirty="0"/>
              <a:t>.</a:t>
            </a:r>
          </a:p>
          <a:p>
            <a:r>
              <a:rPr lang="en-US" dirty="0"/>
              <a:t>The </a:t>
            </a:r>
            <a:r>
              <a:rPr lang="en-US" b="1" dirty="0"/>
              <a:t>arrows</a:t>
            </a:r>
            <a:r>
              <a:rPr lang="en-US" dirty="0"/>
              <a:t> represent the </a:t>
            </a:r>
            <a:r>
              <a:rPr lang="en-US" b="1" dirty="0"/>
              <a:t>activity sequencing</a:t>
            </a:r>
            <a:r>
              <a:rPr lang="en-US" dirty="0"/>
              <a:t> or relationships between tasks. </a:t>
            </a:r>
          </a:p>
          <a:p>
            <a:r>
              <a:rPr lang="en-US" dirty="0"/>
              <a:t>E.g., Activity A must be done before Activity D, and Activity D must be done before Activity H.</a:t>
            </a:r>
            <a:endParaRPr lang="en-IN" dirty="0"/>
          </a:p>
        </p:txBody>
      </p:sp>
      <p:pic>
        <p:nvPicPr>
          <p:cNvPr id="5" name="Picture 4">
            <a:extLst>
              <a:ext uri="{FF2B5EF4-FFF2-40B4-BE49-F238E27FC236}">
                <a16:creationId xmlns:a16="http://schemas.microsoft.com/office/drawing/2014/main" id="{82EA7B1B-E1EB-B766-9D21-4BB56582CC72}"/>
              </a:ext>
            </a:extLst>
          </p:cNvPr>
          <p:cNvPicPr>
            <a:picLocks noChangeAspect="1"/>
          </p:cNvPicPr>
          <p:nvPr/>
        </p:nvPicPr>
        <p:blipFill>
          <a:blip r:embed="rId2"/>
          <a:stretch>
            <a:fillRect/>
          </a:stretch>
        </p:blipFill>
        <p:spPr>
          <a:xfrm>
            <a:off x="6209098" y="2091005"/>
            <a:ext cx="5982902" cy="2675989"/>
          </a:xfrm>
          <a:prstGeom prst="rect">
            <a:avLst/>
          </a:prstGeom>
        </p:spPr>
      </p:pic>
    </p:spTree>
    <p:extLst>
      <p:ext uri="{BB962C8B-B14F-4D97-AF65-F5344CB8AC3E}">
        <p14:creationId xmlns:p14="http://schemas.microsoft.com/office/powerpoint/2010/main" val="366270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C07C9-8B5F-E2C8-19CE-FD9BE8787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B7A8FE-7C23-6D0B-B0FE-7426B2CA556F}"/>
              </a:ext>
            </a:extLst>
          </p:cNvPr>
          <p:cNvSpPr>
            <a:spLocks noGrp="1"/>
          </p:cNvSpPr>
          <p:nvPr>
            <p:ph type="title"/>
          </p:nvPr>
        </p:nvSpPr>
        <p:spPr/>
        <p:txBody>
          <a:bodyPr/>
          <a:lstStyle/>
          <a:p>
            <a:r>
              <a:rPr lang="en-US" dirty="0"/>
              <a:t>Network Diagrams </a:t>
            </a:r>
            <a:r>
              <a:rPr lang="en-US"/>
              <a:t>(contd.)</a:t>
            </a:r>
            <a:endParaRPr lang="en-IN" dirty="0"/>
          </a:p>
        </p:txBody>
      </p:sp>
      <p:sp>
        <p:nvSpPr>
          <p:cNvPr id="3" name="Content Placeholder 2">
            <a:extLst>
              <a:ext uri="{FF2B5EF4-FFF2-40B4-BE49-F238E27FC236}">
                <a16:creationId xmlns:a16="http://schemas.microsoft.com/office/drawing/2014/main" id="{767005D5-23C1-8AB6-7767-1399C2649159}"/>
              </a:ext>
            </a:extLst>
          </p:cNvPr>
          <p:cNvSpPr>
            <a:spLocks noGrp="1"/>
          </p:cNvSpPr>
          <p:nvPr>
            <p:ph idx="1"/>
          </p:nvPr>
        </p:nvSpPr>
        <p:spPr>
          <a:xfrm>
            <a:off x="131181" y="863444"/>
            <a:ext cx="5964820" cy="5590565"/>
          </a:xfrm>
        </p:spPr>
        <p:txBody>
          <a:bodyPr/>
          <a:lstStyle/>
          <a:p>
            <a:r>
              <a:rPr lang="en-US" dirty="0"/>
              <a:t>The format of this network diagram uses the </a:t>
            </a:r>
            <a:r>
              <a:rPr lang="en-US" b="1" dirty="0"/>
              <a:t>activity-on-arrow (AOA) approach</a:t>
            </a:r>
            <a:r>
              <a:rPr lang="en-US" dirty="0"/>
              <a:t> or the </a:t>
            </a:r>
            <a:r>
              <a:rPr lang="en-US" b="1" dirty="0"/>
              <a:t>arrow diagramming method (ADM)</a:t>
            </a:r>
          </a:p>
          <a:p>
            <a:r>
              <a:rPr lang="en-US" dirty="0"/>
              <a:t>In this technique activities are represented by </a:t>
            </a:r>
            <a:r>
              <a:rPr lang="en-US" b="1" dirty="0"/>
              <a:t>arrows</a:t>
            </a:r>
            <a:r>
              <a:rPr lang="en-US" dirty="0"/>
              <a:t> and </a:t>
            </a:r>
            <a:r>
              <a:rPr lang="en-US" b="1" dirty="0"/>
              <a:t>connected</a:t>
            </a:r>
            <a:r>
              <a:rPr lang="en-US" dirty="0"/>
              <a:t> </a:t>
            </a:r>
            <a:r>
              <a:rPr lang="en-US" b="1" dirty="0"/>
              <a:t>at points </a:t>
            </a:r>
            <a:r>
              <a:rPr lang="en-US" dirty="0"/>
              <a:t>called </a:t>
            </a:r>
            <a:r>
              <a:rPr lang="en-US" b="1" dirty="0"/>
              <a:t>nodes</a:t>
            </a:r>
            <a:r>
              <a:rPr lang="en-US" dirty="0"/>
              <a:t> to </a:t>
            </a:r>
            <a:r>
              <a:rPr lang="en-US" b="1" dirty="0"/>
              <a:t>illustrate the sequence of activities</a:t>
            </a:r>
            <a:r>
              <a:rPr lang="en-US" dirty="0"/>
              <a:t>. </a:t>
            </a:r>
          </a:p>
          <a:p>
            <a:r>
              <a:rPr lang="en-US" dirty="0"/>
              <a:t>A </a:t>
            </a:r>
            <a:r>
              <a:rPr lang="en-US" b="1" dirty="0"/>
              <a:t>node</a:t>
            </a:r>
            <a:r>
              <a:rPr lang="en-US" dirty="0"/>
              <a:t> is simply the </a:t>
            </a:r>
            <a:r>
              <a:rPr lang="en-US" b="1" dirty="0"/>
              <a:t>starting</a:t>
            </a:r>
            <a:r>
              <a:rPr lang="en-US" dirty="0"/>
              <a:t> and </a:t>
            </a:r>
            <a:r>
              <a:rPr lang="en-US" b="1" dirty="0"/>
              <a:t>ending</a:t>
            </a:r>
            <a:r>
              <a:rPr lang="en-US" dirty="0"/>
              <a:t> </a:t>
            </a:r>
            <a:r>
              <a:rPr lang="en-US" b="1" dirty="0"/>
              <a:t>point</a:t>
            </a:r>
            <a:r>
              <a:rPr lang="en-US" dirty="0"/>
              <a:t> of an activity.</a:t>
            </a:r>
          </a:p>
          <a:p>
            <a:r>
              <a:rPr lang="en-US" dirty="0"/>
              <a:t>The first node signifies the start of a project, and the last node represents the end.</a:t>
            </a:r>
          </a:p>
          <a:p>
            <a:r>
              <a:rPr lang="en-US" dirty="0"/>
              <a:t>Every activity on the network diagram must be completed in order to finish the project.</a:t>
            </a:r>
          </a:p>
          <a:p>
            <a:r>
              <a:rPr lang="en-US" dirty="0"/>
              <a:t>Not every item on the WBS needs to be shown on the network diagram; only activities with dependencies need to be shown.</a:t>
            </a:r>
          </a:p>
          <a:p>
            <a:endParaRPr lang="en-IN" dirty="0"/>
          </a:p>
        </p:txBody>
      </p:sp>
      <p:pic>
        <p:nvPicPr>
          <p:cNvPr id="5" name="Picture 4">
            <a:extLst>
              <a:ext uri="{FF2B5EF4-FFF2-40B4-BE49-F238E27FC236}">
                <a16:creationId xmlns:a16="http://schemas.microsoft.com/office/drawing/2014/main" id="{20C3DA1B-13AC-1379-60F5-6B402120575F}"/>
              </a:ext>
            </a:extLst>
          </p:cNvPr>
          <p:cNvPicPr>
            <a:picLocks noChangeAspect="1"/>
          </p:cNvPicPr>
          <p:nvPr/>
        </p:nvPicPr>
        <p:blipFill>
          <a:blip r:embed="rId2"/>
          <a:stretch>
            <a:fillRect/>
          </a:stretch>
        </p:blipFill>
        <p:spPr>
          <a:xfrm>
            <a:off x="6209098" y="2091005"/>
            <a:ext cx="5982902" cy="2675989"/>
          </a:xfrm>
          <a:prstGeom prst="rect">
            <a:avLst/>
          </a:prstGeom>
        </p:spPr>
      </p:pic>
    </p:spTree>
    <p:extLst>
      <p:ext uri="{BB962C8B-B14F-4D97-AF65-F5344CB8AC3E}">
        <p14:creationId xmlns:p14="http://schemas.microsoft.com/office/powerpoint/2010/main" val="326762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C41B-9660-F0ED-9FA5-A31C09DB0633}"/>
              </a:ext>
            </a:extLst>
          </p:cNvPr>
          <p:cNvSpPr>
            <a:spLocks noGrp="1"/>
          </p:cNvSpPr>
          <p:nvPr>
            <p:ph type="title"/>
          </p:nvPr>
        </p:nvSpPr>
        <p:spPr/>
        <p:txBody>
          <a:bodyPr/>
          <a:lstStyle/>
          <a:p>
            <a:r>
              <a:rPr lang="en-US" dirty="0"/>
              <a:t>Steps to Create AOA Network Diagram</a:t>
            </a:r>
            <a:endParaRPr lang="en-IN" dirty="0"/>
          </a:p>
        </p:txBody>
      </p:sp>
      <p:sp>
        <p:nvSpPr>
          <p:cNvPr id="3" name="Content Placeholder 2">
            <a:extLst>
              <a:ext uri="{FF2B5EF4-FFF2-40B4-BE49-F238E27FC236}">
                <a16:creationId xmlns:a16="http://schemas.microsoft.com/office/drawing/2014/main" id="{9B66A4B4-A2E4-96D8-D294-12F2499D705E}"/>
              </a:ext>
            </a:extLst>
          </p:cNvPr>
          <p:cNvSpPr>
            <a:spLocks noGrp="1"/>
          </p:cNvSpPr>
          <p:nvPr>
            <p:ph idx="1"/>
          </p:nvPr>
        </p:nvSpPr>
        <p:spPr/>
        <p:txBody>
          <a:bodyPr/>
          <a:lstStyle/>
          <a:p>
            <a:r>
              <a:rPr lang="en-US" dirty="0"/>
              <a:t>Find all of the activities that start at Node 1. </a:t>
            </a:r>
          </a:p>
          <a:p>
            <a:r>
              <a:rPr lang="en-US" dirty="0"/>
              <a:t>Draw their finish nodes, and draw arrows between Node 1 and each of the finish nodes. </a:t>
            </a:r>
          </a:p>
          <a:p>
            <a:r>
              <a:rPr lang="en-US" dirty="0"/>
              <a:t>Put the activity letter or name on the associated arrow. </a:t>
            </a:r>
          </a:p>
          <a:p>
            <a:r>
              <a:rPr lang="en-US" dirty="0"/>
              <a:t>If you have a duration estimate, write it next to the activity letter or name.</a:t>
            </a:r>
          </a:p>
          <a:p>
            <a:r>
              <a:rPr lang="en-US" dirty="0"/>
              <a:t>E.g., A = 1 means that the duration of Activity A is one day, week, or other standard unit of time.</a:t>
            </a:r>
          </a:p>
          <a:p>
            <a:r>
              <a:rPr lang="en-US" dirty="0"/>
              <a:t>Look for </a:t>
            </a:r>
            <a:r>
              <a:rPr lang="en-US" b="1" dirty="0"/>
              <a:t>bursts </a:t>
            </a:r>
            <a:r>
              <a:rPr lang="en-US" dirty="0"/>
              <a:t>and </a:t>
            </a:r>
            <a:r>
              <a:rPr lang="en-US" b="1" dirty="0"/>
              <a:t>merges</a:t>
            </a:r>
            <a:r>
              <a:rPr lang="en-US" dirty="0"/>
              <a:t>. </a:t>
            </a:r>
          </a:p>
          <a:p>
            <a:r>
              <a:rPr lang="en-US" b="1" dirty="0"/>
              <a:t>Bursts </a:t>
            </a:r>
            <a:r>
              <a:rPr lang="en-US" dirty="0"/>
              <a:t>occur when two or more activities follow a single node. </a:t>
            </a:r>
          </a:p>
          <a:p>
            <a:r>
              <a:rPr lang="en-US" dirty="0"/>
              <a:t>A </a:t>
            </a:r>
            <a:r>
              <a:rPr lang="en-US" b="1" dirty="0"/>
              <a:t>merge</a:t>
            </a:r>
            <a:r>
              <a:rPr lang="en-US" dirty="0"/>
              <a:t> occurs when two or more nodes precede a single node. </a:t>
            </a:r>
          </a:p>
          <a:p>
            <a:r>
              <a:rPr lang="en-US" dirty="0"/>
              <a:t>E.g., in Figure, Node 1 is a burst because it goes into Nodes 2, 3, and 4. Node 5 is a merge preceded by Nodes 2 and 3.</a:t>
            </a:r>
          </a:p>
          <a:p>
            <a:r>
              <a:rPr lang="en-US" dirty="0"/>
              <a:t>Continue drawing the AOA network diagram until all activities are included.</a:t>
            </a:r>
          </a:p>
          <a:p>
            <a:r>
              <a:rPr lang="en-US" dirty="0"/>
              <a:t>As a rule of thumb, all arrowheads should face toward the right.</a:t>
            </a:r>
            <a:endParaRPr lang="en-IN" dirty="0"/>
          </a:p>
        </p:txBody>
      </p:sp>
    </p:spTree>
    <p:extLst>
      <p:ext uri="{BB962C8B-B14F-4D97-AF65-F5344CB8AC3E}">
        <p14:creationId xmlns:p14="http://schemas.microsoft.com/office/powerpoint/2010/main" val="33612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EEB4-9B50-263E-AD1C-B47BC57F1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05F5B-2A27-838A-523D-3050D88AF5B9}"/>
              </a:ext>
            </a:extLst>
          </p:cNvPr>
          <p:cNvSpPr>
            <a:spLocks noGrp="1"/>
          </p:cNvSpPr>
          <p:nvPr>
            <p:ph type="title"/>
          </p:nvPr>
        </p:nvSpPr>
        <p:spPr/>
        <p:txBody>
          <a:bodyPr/>
          <a:lstStyle/>
          <a:p>
            <a:r>
              <a:rPr lang="en-IN" dirty="0"/>
              <a:t>Types of Task Dependencies</a:t>
            </a:r>
          </a:p>
        </p:txBody>
      </p:sp>
      <p:sp>
        <p:nvSpPr>
          <p:cNvPr id="3" name="Content Placeholder 2">
            <a:extLst>
              <a:ext uri="{FF2B5EF4-FFF2-40B4-BE49-F238E27FC236}">
                <a16:creationId xmlns:a16="http://schemas.microsoft.com/office/drawing/2014/main" id="{23ECABB1-8AE8-5674-CFC5-FC3AEB07BAD4}"/>
              </a:ext>
            </a:extLst>
          </p:cNvPr>
          <p:cNvSpPr>
            <a:spLocks noGrp="1"/>
          </p:cNvSpPr>
          <p:nvPr>
            <p:ph idx="1"/>
          </p:nvPr>
        </p:nvSpPr>
        <p:spPr>
          <a:xfrm>
            <a:off x="131181" y="863444"/>
            <a:ext cx="11901934" cy="5590565"/>
          </a:xfrm>
        </p:spPr>
        <p:txBody>
          <a:bodyPr/>
          <a:lstStyle/>
          <a:p>
            <a:r>
              <a:rPr lang="en-IN" dirty="0"/>
              <a:t>Types of task dependencies that can occur among project activities are:</a:t>
            </a:r>
          </a:p>
          <a:p>
            <a:r>
              <a:rPr lang="en-IN" b="1" dirty="0"/>
              <a:t>Finish-to-Start (FS)</a:t>
            </a:r>
            <a:r>
              <a:rPr lang="en-IN" dirty="0"/>
              <a:t> – </a:t>
            </a:r>
            <a:r>
              <a:rPr lang="en-IN" i="1" dirty="0"/>
              <a:t>Task (B) cannot start until task (A) finishes.</a:t>
            </a:r>
            <a:r>
              <a:rPr lang="en-IN" dirty="0"/>
              <a:t> E.g., </a:t>
            </a:r>
            <a:r>
              <a:rPr lang="en-US" dirty="0"/>
              <a:t>you cannot provide user training until after software or a new system has been installed</a:t>
            </a:r>
            <a:endParaRPr lang="en-IN" dirty="0"/>
          </a:p>
        </p:txBody>
      </p:sp>
      <p:pic>
        <p:nvPicPr>
          <p:cNvPr id="1026" name="Picture 2" descr="Finish-to-start relationship">
            <a:extLst>
              <a:ext uri="{FF2B5EF4-FFF2-40B4-BE49-F238E27FC236}">
                <a16:creationId xmlns:a16="http://schemas.microsoft.com/office/drawing/2014/main" id="{44B52A56-3DAC-37BB-0A7C-CFA30A175F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592"/>
          <a:stretch>
            <a:fillRect/>
          </a:stretch>
        </p:blipFill>
        <p:spPr bwMode="auto">
          <a:xfrm>
            <a:off x="1205348" y="2300501"/>
            <a:ext cx="9753600" cy="271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6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2076-FCF7-BC6F-EBAA-5FED89D0B3A0}"/>
              </a:ext>
            </a:extLst>
          </p:cNvPr>
          <p:cNvSpPr>
            <a:spLocks noGrp="1"/>
          </p:cNvSpPr>
          <p:nvPr>
            <p:ph type="title"/>
          </p:nvPr>
        </p:nvSpPr>
        <p:spPr/>
        <p:txBody>
          <a:bodyPr/>
          <a:lstStyle/>
          <a:p>
            <a:r>
              <a:rPr lang="en-IN" dirty="0"/>
              <a:t>Types of Task Dependencies</a:t>
            </a:r>
          </a:p>
        </p:txBody>
      </p:sp>
      <p:sp>
        <p:nvSpPr>
          <p:cNvPr id="3" name="Content Placeholder 2">
            <a:extLst>
              <a:ext uri="{FF2B5EF4-FFF2-40B4-BE49-F238E27FC236}">
                <a16:creationId xmlns:a16="http://schemas.microsoft.com/office/drawing/2014/main" id="{10104CF3-714C-C961-D239-BF21D53765C2}"/>
              </a:ext>
            </a:extLst>
          </p:cNvPr>
          <p:cNvSpPr>
            <a:spLocks noGrp="1"/>
          </p:cNvSpPr>
          <p:nvPr>
            <p:ph idx="1"/>
          </p:nvPr>
        </p:nvSpPr>
        <p:spPr>
          <a:xfrm>
            <a:off x="131181" y="863444"/>
            <a:ext cx="11901934" cy="5590565"/>
          </a:xfrm>
        </p:spPr>
        <p:txBody>
          <a:bodyPr/>
          <a:lstStyle/>
          <a:p>
            <a:r>
              <a:rPr lang="en-IN" b="1" dirty="0"/>
              <a:t>Start-to-Start (SS)</a:t>
            </a:r>
            <a:r>
              <a:rPr lang="en-IN" dirty="0"/>
              <a:t> – </a:t>
            </a:r>
            <a:r>
              <a:rPr lang="en-IN" i="1" dirty="0"/>
              <a:t>Task (B) cannot start until task (A) starts.</a:t>
            </a:r>
            <a:r>
              <a:rPr lang="en-IN" dirty="0"/>
              <a:t> E.g., in an </a:t>
            </a:r>
            <a:r>
              <a:rPr lang="en-US" dirty="0"/>
              <a:t>IT projects, a group of activities might start simultaneously.</a:t>
            </a:r>
            <a:endParaRPr lang="en-IN" dirty="0"/>
          </a:p>
        </p:txBody>
      </p:sp>
      <p:pic>
        <p:nvPicPr>
          <p:cNvPr id="2050" name="Picture 2" descr="start-to-start relationship">
            <a:extLst>
              <a:ext uri="{FF2B5EF4-FFF2-40B4-BE49-F238E27FC236}">
                <a16:creationId xmlns:a16="http://schemas.microsoft.com/office/drawing/2014/main" id="{5899F3AD-17CA-EA8C-F4D8-3351F06E00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70"/>
          <a:stretch>
            <a:fillRect/>
          </a:stretch>
        </p:blipFill>
        <p:spPr bwMode="auto">
          <a:xfrm>
            <a:off x="1219200" y="2051523"/>
            <a:ext cx="9753600" cy="275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6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90AE6-75C9-8E73-D3B5-6642A0679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DB6F8-2D29-749F-7C13-52122FA70811}"/>
              </a:ext>
            </a:extLst>
          </p:cNvPr>
          <p:cNvSpPr>
            <a:spLocks noGrp="1"/>
          </p:cNvSpPr>
          <p:nvPr>
            <p:ph type="title"/>
          </p:nvPr>
        </p:nvSpPr>
        <p:spPr/>
        <p:txBody>
          <a:bodyPr/>
          <a:lstStyle/>
          <a:p>
            <a:r>
              <a:rPr lang="en-IN" dirty="0"/>
              <a:t>Types of Task Dependencies</a:t>
            </a:r>
          </a:p>
        </p:txBody>
      </p:sp>
      <p:sp>
        <p:nvSpPr>
          <p:cNvPr id="3" name="Content Placeholder 2">
            <a:extLst>
              <a:ext uri="{FF2B5EF4-FFF2-40B4-BE49-F238E27FC236}">
                <a16:creationId xmlns:a16="http://schemas.microsoft.com/office/drawing/2014/main" id="{F7B3CACC-3797-CD78-8314-6B661A316F2B}"/>
              </a:ext>
            </a:extLst>
          </p:cNvPr>
          <p:cNvSpPr>
            <a:spLocks noGrp="1"/>
          </p:cNvSpPr>
          <p:nvPr>
            <p:ph idx="1"/>
          </p:nvPr>
        </p:nvSpPr>
        <p:spPr>
          <a:xfrm>
            <a:off x="131181" y="863444"/>
            <a:ext cx="11901934" cy="5590565"/>
          </a:xfrm>
        </p:spPr>
        <p:txBody>
          <a:bodyPr/>
          <a:lstStyle/>
          <a:p>
            <a:r>
              <a:rPr lang="en-IN" b="1" dirty="0"/>
              <a:t>Finish-to-finish (FF)</a:t>
            </a:r>
            <a:r>
              <a:rPr lang="en-IN" dirty="0"/>
              <a:t> – </a:t>
            </a:r>
            <a:r>
              <a:rPr lang="en-IN" i="1" dirty="0"/>
              <a:t>Task (B) cannot finish until task (A) finishes.</a:t>
            </a:r>
            <a:r>
              <a:rPr lang="en-IN" dirty="0"/>
              <a:t> E.g., </a:t>
            </a:r>
            <a:r>
              <a:rPr lang="en-US" dirty="0"/>
              <a:t>quality control efforts cannot finish before production finishes, although the two activities can be performed at the same time.</a:t>
            </a:r>
            <a:endParaRPr lang="en-IN" dirty="0"/>
          </a:p>
        </p:txBody>
      </p:sp>
      <p:pic>
        <p:nvPicPr>
          <p:cNvPr id="3074" name="Picture 2" descr="Finish-to-finish relationship">
            <a:extLst>
              <a:ext uri="{FF2B5EF4-FFF2-40B4-BE49-F238E27FC236}">
                <a16:creationId xmlns:a16="http://schemas.microsoft.com/office/drawing/2014/main" id="{9358D48E-242B-049E-8569-8FC8788DBC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99"/>
          <a:stretch>
            <a:fillRect/>
          </a:stretch>
        </p:blipFill>
        <p:spPr bwMode="auto">
          <a:xfrm>
            <a:off x="1205348" y="2281862"/>
            <a:ext cx="9753600" cy="275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48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17BB389-3844-2575-F577-64910E047DB6}"/>
              </a:ext>
            </a:extLst>
          </p:cNvPr>
          <p:cNvSpPr txBox="1">
            <a:spLocks/>
          </p:cNvSpPr>
          <p:nvPr/>
        </p:nvSpPr>
        <p:spPr>
          <a:xfrm>
            <a:off x="131179" y="3087372"/>
            <a:ext cx="11929641" cy="11441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3600" dirty="0"/>
              <a:t>It refers to all the </a:t>
            </a:r>
            <a:r>
              <a:rPr lang="en-US" sz="3600" dirty="0">
                <a:solidFill>
                  <a:schemeClr val="accent5"/>
                </a:solidFill>
              </a:rPr>
              <a:t>work involved</a:t>
            </a:r>
            <a:r>
              <a:rPr lang="en-US" sz="3600" dirty="0"/>
              <a:t> in creating the products of the project and the </a:t>
            </a:r>
            <a:r>
              <a:rPr lang="en-US" sz="3600" dirty="0">
                <a:solidFill>
                  <a:schemeClr val="accent5"/>
                </a:solidFill>
              </a:rPr>
              <a:t>processes used </a:t>
            </a:r>
            <a:r>
              <a:rPr lang="en-US" sz="3600" dirty="0"/>
              <a:t>to create them.</a:t>
            </a:r>
            <a:endParaRPr lang="en-IN" sz="3600" dirty="0"/>
          </a:p>
        </p:txBody>
      </p:sp>
      <p:sp>
        <p:nvSpPr>
          <p:cNvPr id="3" name="TextBox 2">
            <a:extLst>
              <a:ext uri="{FF2B5EF4-FFF2-40B4-BE49-F238E27FC236}">
                <a16:creationId xmlns:a16="http://schemas.microsoft.com/office/drawing/2014/main" id="{F5F0C14C-6FBC-1A97-22AA-3BA7267485B3}"/>
              </a:ext>
            </a:extLst>
          </p:cNvPr>
          <p:cNvSpPr txBox="1"/>
          <p:nvPr/>
        </p:nvSpPr>
        <p:spPr>
          <a:xfrm>
            <a:off x="131178" y="2256375"/>
            <a:ext cx="1729092" cy="830997"/>
          </a:xfrm>
          <a:prstGeom prst="rect">
            <a:avLst/>
          </a:prstGeom>
          <a:noFill/>
        </p:spPr>
        <p:txBody>
          <a:bodyPr wrap="square">
            <a:spAutoFit/>
          </a:bodyPr>
          <a:lstStyle/>
          <a:p>
            <a:r>
              <a:rPr lang="en-US" sz="4800" b="1" dirty="0"/>
              <a:t>Scope</a:t>
            </a:r>
            <a:endParaRPr lang="en-IN" sz="4800" dirty="0"/>
          </a:p>
        </p:txBody>
      </p:sp>
      <p:sp>
        <p:nvSpPr>
          <p:cNvPr id="4" name="Oval 3">
            <a:extLst>
              <a:ext uri="{FF2B5EF4-FFF2-40B4-BE49-F238E27FC236}">
                <a16:creationId xmlns:a16="http://schemas.microsoft.com/office/drawing/2014/main" id="{FA7B6553-4AA3-18FC-775E-2C7BDFBDAE89}"/>
              </a:ext>
            </a:extLst>
          </p:cNvPr>
          <p:cNvSpPr/>
          <p:nvPr/>
        </p:nvSpPr>
        <p:spPr>
          <a:xfrm>
            <a:off x="-904672" y="-619610"/>
            <a:ext cx="2052537" cy="2052537"/>
          </a:xfrm>
          <a:prstGeom prst="ellipse">
            <a:avLst/>
          </a:prstGeom>
          <a:no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990ACE49-EBA4-05D8-D003-B2E06BC0B009}"/>
              </a:ext>
            </a:extLst>
          </p:cNvPr>
          <p:cNvSpPr/>
          <p:nvPr/>
        </p:nvSpPr>
        <p:spPr>
          <a:xfrm>
            <a:off x="11239018" y="4408468"/>
            <a:ext cx="2542477" cy="2542477"/>
          </a:xfrm>
          <a:prstGeom prst="ellipse">
            <a:avLst/>
          </a:prstGeom>
          <a:no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87EF88F-1B0D-94A4-CCF1-3DA47C449DC0}"/>
              </a:ext>
            </a:extLst>
          </p:cNvPr>
          <p:cNvSpPr/>
          <p:nvPr/>
        </p:nvSpPr>
        <p:spPr>
          <a:xfrm>
            <a:off x="1702409" y="6436965"/>
            <a:ext cx="1027960" cy="1027960"/>
          </a:xfrm>
          <a:prstGeom prst="ellipse">
            <a:avLst/>
          </a:prstGeom>
          <a:solidFill>
            <a:srgbClr val="CAE4F6"/>
          </a:solid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03175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BF91B-88A4-CEF6-3C6A-462AE0205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533D0-E651-B5BB-ADDD-F878218300D2}"/>
              </a:ext>
            </a:extLst>
          </p:cNvPr>
          <p:cNvSpPr>
            <a:spLocks noGrp="1"/>
          </p:cNvSpPr>
          <p:nvPr>
            <p:ph type="title"/>
          </p:nvPr>
        </p:nvSpPr>
        <p:spPr/>
        <p:txBody>
          <a:bodyPr/>
          <a:lstStyle/>
          <a:p>
            <a:r>
              <a:rPr lang="en-IN" dirty="0"/>
              <a:t>Types of Task Dependencies</a:t>
            </a:r>
          </a:p>
        </p:txBody>
      </p:sp>
      <p:sp>
        <p:nvSpPr>
          <p:cNvPr id="3" name="Content Placeholder 2">
            <a:extLst>
              <a:ext uri="{FF2B5EF4-FFF2-40B4-BE49-F238E27FC236}">
                <a16:creationId xmlns:a16="http://schemas.microsoft.com/office/drawing/2014/main" id="{7CF9B5C1-F2A4-0A07-3D46-07D65DD6BE82}"/>
              </a:ext>
            </a:extLst>
          </p:cNvPr>
          <p:cNvSpPr>
            <a:spLocks noGrp="1"/>
          </p:cNvSpPr>
          <p:nvPr>
            <p:ph idx="1"/>
          </p:nvPr>
        </p:nvSpPr>
        <p:spPr>
          <a:xfrm>
            <a:off x="131181" y="863444"/>
            <a:ext cx="11901934" cy="5590565"/>
          </a:xfrm>
        </p:spPr>
        <p:txBody>
          <a:bodyPr/>
          <a:lstStyle/>
          <a:p>
            <a:r>
              <a:rPr lang="en-IN" b="1" dirty="0"/>
              <a:t>Start-to-finish (SF)</a:t>
            </a:r>
            <a:r>
              <a:rPr lang="en-IN" dirty="0"/>
              <a:t> – </a:t>
            </a:r>
            <a:r>
              <a:rPr lang="en-IN" i="1" dirty="0"/>
              <a:t>Task (B) cannot finish until task (A) starts.</a:t>
            </a:r>
            <a:r>
              <a:rPr lang="en-IN" dirty="0"/>
              <a:t> E.g., </a:t>
            </a:r>
            <a:r>
              <a:rPr lang="en-US" dirty="0"/>
              <a:t>an organization might strive to stock raw materials just in time for the manufacturing process to begin.</a:t>
            </a:r>
            <a:endParaRPr lang="en-IN" dirty="0"/>
          </a:p>
        </p:txBody>
      </p:sp>
      <p:pic>
        <p:nvPicPr>
          <p:cNvPr id="4098" name="Picture 2" descr="start-to-finish relationship">
            <a:extLst>
              <a:ext uri="{FF2B5EF4-FFF2-40B4-BE49-F238E27FC236}">
                <a16:creationId xmlns:a16="http://schemas.microsoft.com/office/drawing/2014/main" id="{6211042B-DE07-F878-3AC7-13BC48AFFF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187"/>
          <a:stretch>
            <a:fillRect/>
          </a:stretch>
        </p:blipFill>
        <p:spPr bwMode="auto">
          <a:xfrm>
            <a:off x="1205348" y="2296352"/>
            <a:ext cx="9753600" cy="272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22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A3F17-8F0E-FE4B-5BB7-58F4A5993F5D}"/>
              </a:ext>
            </a:extLst>
          </p:cNvPr>
          <p:cNvSpPr>
            <a:spLocks noGrp="1"/>
          </p:cNvSpPr>
          <p:nvPr>
            <p:ph type="title"/>
          </p:nvPr>
        </p:nvSpPr>
        <p:spPr/>
        <p:txBody>
          <a:bodyPr/>
          <a:lstStyle/>
          <a:p>
            <a:r>
              <a:rPr lang="en-US" dirty="0"/>
              <a:t>Exercise 1</a:t>
            </a:r>
            <a:endParaRPr lang="en-IN" dirty="0"/>
          </a:p>
        </p:txBody>
      </p:sp>
      <p:graphicFrame>
        <p:nvGraphicFramePr>
          <p:cNvPr id="4" name="Content Placeholder 3">
            <a:extLst>
              <a:ext uri="{FF2B5EF4-FFF2-40B4-BE49-F238E27FC236}">
                <a16:creationId xmlns:a16="http://schemas.microsoft.com/office/drawing/2014/main" id="{0F9B503C-4E6E-93BF-8CB8-D24DB69EF3D7}"/>
              </a:ext>
            </a:extLst>
          </p:cNvPr>
          <p:cNvGraphicFramePr>
            <a:graphicFrameLocks noGrp="1"/>
          </p:cNvGraphicFramePr>
          <p:nvPr>
            <p:ph idx="1"/>
          </p:nvPr>
        </p:nvGraphicFramePr>
        <p:xfrm>
          <a:off x="131762" y="814962"/>
          <a:ext cx="5948025" cy="4714240"/>
        </p:xfrm>
        <a:graphic>
          <a:graphicData uri="http://schemas.openxmlformats.org/drawingml/2006/table">
            <a:tbl>
              <a:tblPr firstRow="1" bandRow="1">
                <a:tableStyleId>{5C22544A-7EE6-4342-B048-85BDC9FD1C3A}</a:tableStyleId>
              </a:tblPr>
              <a:tblGrid>
                <a:gridCol w="1006374">
                  <a:extLst>
                    <a:ext uri="{9D8B030D-6E8A-4147-A177-3AD203B41FA5}">
                      <a16:colId xmlns:a16="http://schemas.microsoft.com/office/drawing/2014/main" val="1249481121"/>
                    </a:ext>
                  </a:extLst>
                </a:gridCol>
                <a:gridCol w="1536970">
                  <a:extLst>
                    <a:ext uri="{9D8B030D-6E8A-4147-A177-3AD203B41FA5}">
                      <a16:colId xmlns:a16="http://schemas.microsoft.com/office/drawing/2014/main" val="2680387547"/>
                    </a:ext>
                  </a:extLst>
                </a:gridCol>
                <a:gridCol w="1536971">
                  <a:extLst>
                    <a:ext uri="{9D8B030D-6E8A-4147-A177-3AD203B41FA5}">
                      <a16:colId xmlns:a16="http://schemas.microsoft.com/office/drawing/2014/main" val="1226462027"/>
                    </a:ext>
                  </a:extLst>
                </a:gridCol>
                <a:gridCol w="1867710">
                  <a:extLst>
                    <a:ext uri="{9D8B030D-6E8A-4147-A177-3AD203B41FA5}">
                      <a16:colId xmlns:a16="http://schemas.microsoft.com/office/drawing/2014/main" val="1144705273"/>
                    </a:ext>
                  </a:extLst>
                </a:gridCol>
              </a:tblGrid>
              <a:tr h="370840">
                <a:tc>
                  <a:txBody>
                    <a:bodyPr/>
                    <a:lstStyle/>
                    <a:p>
                      <a:r>
                        <a:rPr lang="en-US" dirty="0"/>
                        <a:t>Activity</a:t>
                      </a:r>
                      <a:endParaRPr lang="en-IN" dirty="0"/>
                    </a:p>
                  </a:txBody>
                  <a:tcPr/>
                </a:tc>
                <a:tc>
                  <a:txBody>
                    <a:bodyPr/>
                    <a:lstStyle/>
                    <a:p>
                      <a:r>
                        <a:rPr lang="en-US" dirty="0"/>
                        <a:t>Initial Node</a:t>
                      </a:r>
                      <a:endParaRPr lang="en-IN" dirty="0"/>
                    </a:p>
                  </a:txBody>
                  <a:tcPr/>
                </a:tc>
                <a:tc>
                  <a:txBody>
                    <a:bodyPr/>
                    <a:lstStyle/>
                    <a:p>
                      <a:r>
                        <a:rPr lang="en-US" dirty="0"/>
                        <a:t>Final Node</a:t>
                      </a:r>
                      <a:endParaRPr lang="en-IN" dirty="0"/>
                    </a:p>
                  </a:txBody>
                  <a:tcPr/>
                </a:tc>
                <a:tc>
                  <a:txBody>
                    <a:bodyPr/>
                    <a:lstStyle/>
                    <a:p>
                      <a:r>
                        <a:rPr lang="en-US" dirty="0"/>
                        <a:t>Estimated Duration</a:t>
                      </a:r>
                      <a:endParaRPr lang="en-IN" dirty="0"/>
                    </a:p>
                  </a:txBody>
                  <a:tcPr/>
                </a:tc>
                <a:extLst>
                  <a:ext uri="{0D108BD9-81ED-4DB2-BD59-A6C34878D82A}">
                    <a16:rowId xmlns:a16="http://schemas.microsoft.com/office/drawing/2014/main" val="2984533652"/>
                  </a:ext>
                </a:extLst>
              </a:tr>
              <a:tr h="360000">
                <a:tc>
                  <a:txBody>
                    <a:bodyPr/>
                    <a:lstStyle/>
                    <a:p>
                      <a:r>
                        <a:rPr lang="en-US" dirty="0"/>
                        <a:t>A</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1697415775"/>
                  </a:ext>
                </a:extLst>
              </a:tr>
              <a:tr h="370840">
                <a:tc>
                  <a:txBody>
                    <a:bodyPr/>
                    <a:lstStyle/>
                    <a:p>
                      <a:r>
                        <a:rPr lang="en-US" dirty="0"/>
                        <a:t>B</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3156642248"/>
                  </a:ext>
                </a:extLst>
              </a:tr>
              <a:tr h="370840">
                <a:tc>
                  <a:txBody>
                    <a:bodyPr/>
                    <a:lstStyle/>
                    <a:p>
                      <a:r>
                        <a:rPr lang="en-US" dirty="0"/>
                        <a:t>C</a:t>
                      </a:r>
                      <a:endParaRPr lang="en-IN" dirty="0"/>
                    </a:p>
                  </a:txBody>
                  <a:tcPr/>
                </a:tc>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3162431693"/>
                  </a:ext>
                </a:extLst>
              </a:tr>
              <a:tr h="370840">
                <a:tc>
                  <a:txBody>
                    <a:bodyPr/>
                    <a:lstStyle/>
                    <a:p>
                      <a:r>
                        <a:rPr lang="en-US" dirty="0"/>
                        <a:t>D</a:t>
                      </a:r>
                      <a:endParaRPr lang="en-IN" dirty="0"/>
                    </a:p>
                  </a:txBody>
                  <a:tcPr/>
                </a:tc>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1623953607"/>
                  </a:ext>
                </a:extLst>
              </a:tr>
              <a:tr h="370840">
                <a:tc>
                  <a:txBody>
                    <a:bodyPr/>
                    <a:lstStyle/>
                    <a:p>
                      <a:r>
                        <a:rPr lang="en-US" dirty="0"/>
                        <a:t>E</a:t>
                      </a:r>
                      <a:endParaRPr lang="en-IN" dirty="0"/>
                    </a:p>
                  </a:txBody>
                  <a:tcPr/>
                </a:tc>
                <a:tc>
                  <a:txBody>
                    <a:bodyPr/>
                    <a:lstStyle/>
                    <a:p>
                      <a:pPr algn="ctr"/>
                      <a:r>
                        <a:rPr lang="en-US" dirty="0"/>
                        <a:t>3</a:t>
                      </a:r>
                      <a:endParaRPr lang="en-IN" dirty="0"/>
                    </a:p>
                  </a:txBody>
                  <a:tcPr/>
                </a:tc>
                <a:tc>
                  <a:txBody>
                    <a:bodyPr/>
                    <a:lstStyle/>
                    <a:p>
                      <a:pPr algn="ctr"/>
                      <a:r>
                        <a:rPr lang="en-US" dirty="0"/>
                        <a:t>6</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1634301180"/>
                  </a:ext>
                </a:extLst>
              </a:tr>
              <a:tr h="370840">
                <a:tc>
                  <a:txBody>
                    <a:bodyPr/>
                    <a:lstStyle/>
                    <a:p>
                      <a:r>
                        <a:rPr lang="en-US" dirty="0"/>
                        <a:t>F</a:t>
                      </a:r>
                      <a:endParaRPr lang="en-IN" dirty="0"/>
                    </a:p>
                  </a:txBody>
                  <a:tcPr/>
                </a:tc>
                <a:tc>
                  <a:txBody>
                    <a:bodyPr/>
                    <a:lstStyle/>
                    <a:p>
                      <a:pPr algn="ctr"/>
                      <a:r>
                        <a:rPr lang="en-US" dirty="0"/>
                        <a:t>4</a:t>
                      </a:r>
                      <a:endParaRPr lang="en-IN" dirty="0"/>
                    </a:p>
                  </a:txBody>
                  <a:tcPr/>
                </a:tc>
                <a:tc>
                  <a:txBody>
                    <a:bodyPr/>
                    <a:lstStyle/>
                    <a:p>
                      <a:pPr algn="ctr"/>
                      <a:r>
                        <a:rPr lang="en-US" dirty="0"/>
                        <a:t>6</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1070954934"/>
                  </a:ext>
                </a:extLst>
              </a:tr>
              <a:tr h="370840">
                <a:tc>
                  <a:txBody>
                    <a:bodyPr/>
                    <a:lstStyle/>
                    <a:p>
                      <a:r>
                        <a:rPr lang="en-US" dirty="0"/>
                        <a:t>G</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1899162113"/>
                  </a:ext>
                </a:extLst>
              </a:tr>
              <a:tr h="370840">
                <a:tc>
                  <a:txBody>
                    <a:bodyPr/>
                    <a:lstStyle/>
                    <a:p>
                      <a:r>
                        <a:rPr lang="en-US" dirty="0"/>
                        <a:t>H</a:t>
                      </a:r>
                      <a:endParaRPr lang="en-IN" dirty="0"/>
                    </a:p>
                  </a:txBody>
                  <a:tcPr/>
                </a:tc>
                <a:tc>
                  <a:txBody>
                    <a:bodyPr/>
                    <a:lstStyle/>
                    <a:p>
                      <a:pPr algn="ctr"/>
                      <a:r>
                        <a:rPr lang="en-US" dirty="0"/>
                        <a:t>6</a:t>
                      </a:r>
                      <a:endParaRPr lang="en-IN" dirty="0"/>
                    </a:p>
                  </a:txBody>
                  <a:tcPr/>
                </a:tc>
                <a:tc>
                  <a:txBody>
                    <a:bodyPr/>
                    <a:lstStyle/>
                    <a:p>
                      <a:pPr algn="ctr"/>
                      <a:r>
                        <a:rPr lang="en-US" dirty="0"/>
                        <a:t>8</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2512381566"/>
                  </a:ext>
                </a:extLst>
              </a:tr>
              <a:tr h="370840">
                <a:tc>
                  <a:txBody>
                    <a:bodyPr/>
                    <a:lstStyle/>
                    <a:p>
                      <a:r>
                        <a:rPr lang="en-US" dirty="0"/>
                        <a:t>I</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209098279"/>
                  </a:ext>
                </a:extLst>
              </a:tr>
              <a:tr h="370840">
                <a:tc>
                  <a:txBody>
                    <a:bodyPr/>
                    <a:lstStyle/>
                    <a:p>
                      <a:r>
                        <a:rPr lang="en-US" dirty="0"/>
                        <a:t>J</a:t>
                      </a:r>
                      <a:endParaRPr lang="en-IN" dirty="0"/>
                    </a:p>
                  </a:txBody>
                  <a:tcPr/>
                </a:tc>
                <a:tc>
                  <a:txBody>
                    <a:bodyPr/>
                    <a:lstStyle/>
                    <a:p>
                      <a:pPr algn="ctr"/>
                      <a:r>
                        <a:rPr lang="en-US" dirty="0"/>
                        <a:t>7</a:t>
                      </a:r>
                      <a:endParaRPr lang="en-IN" dirty="0"/>
                    </a:p>
                  </a:txBody>
                  <a:tcPr/>
                </a:tc>
                <a:tc>
                  <a:txBody>
                    <a:bodyPr/>
                    <a:lstStyle/>
                    <a:p>
                      <a:pPr algn="ctr"/>
                      <a:r>
                        <a:rPr lang="en-US" dirty="0"/>
                        <a:t>8</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3905262419"/>
                  </a:ext>
                </a:extLst>
              </a:tr>
              <a:tr h="370840">
                <a:tc>
                  <a:txBody>
                    <a:bodyPr/>
                    <a:lstStyle/>
                    <a:p>
                      <a:r>
                        <a:rPr lang="en-US" dirty="0"/>
                        <a:t>K</a:t>
                      </a:r>
                      <a:endParaRPr lang="en-IN" dirty="0"/>
                    </a:p>
                  </a:txBody>
                  <a:tcPr/>
                </a:tc>
                <a:tc>
                  <a:txBody>
                    <a:bodyPr/>
                    <a:lstStyle/>
                    <a:p>
                      <a:pPr algn="ctr"/>
                      <a:r>
                        <a:rPr lang="en-US" dirty="0"/>
                        <a:t>8</a:t>
                      </a:r>
                      <a:endParaRPr lang="en-IN" dirty="0"/>
                    </a:p>
                  </a:txBody>
                  <a:tcPr/>
                </a:tc>
                <a:tc>
                  <a:txBody>
                    <a:bodyPr/>
                    <a:lstStyle/>
                    <a:p>
                      <a:pPr algn="ctr"/>
                      <a:r>
                        <a:rPr lang="en-US" dirty="0"/>
                        <a:t>9</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1250349898"/>
                  </a:ext>
                </a:extLst>
              </a:tr>
            </a:tbl>
          </a:graphicData>
        </a:graphic>
      </p:graphicFrame>
      <p:sp>
        <p:nvSpPr>
          <p:cNvPr id="7" name="TextBox 6">
            <a:extLst>
              <a:ext uri="{FF2B5EF4-FFF2-40B4-BE49-F238E27FC236}">
                <a16:creationId xmlns:a16="http://schemas.microsoft.com/office/drawing/2014/main" id="{F16BC121-92B8-9ED4-F243-D62D5FEE0375}"/>
              </a:ext>
            </a:extLst>
          </p:cNvPr>
          <p:cNvSpPr txBox="1"/>
          <p:nvPr/>
        </p:nvSpPr>
        <p:spPr>
          <a:xfrm>
            <a:off x="6112215" y="814962"/>
            <a:ext cx="5948023" cy="4154984"/>
          </a:xfrm>
          <a:prstGeom prst="rect">
            <a:avLst/>
          </a:prstGeom>
          <a:noFill/>
        </p:spPr>
        <p:txBody>
          <a:bodyPr wrap="square">
            <a:spAutoFit/>
          </a:bodyPr>
          <a:lstStyle/>
          <a:p>
            <a:pPr marL="342900" indent="-342900" algn="just">
              <a:buFont typeface="Arial" panose="020B0604020202020204" pitchFamily="34" charset="0"/>
              <a:buChar char="•"/>
            </a:pPr>
            <a:r>
              <a:rPr lang="en-IN" sz="2400" dirty="0"/>
              <a:t>Draw an AOA network diagram representing the project. Put the node number in circles and draw arrows from node to node, labelling each arrow with the activity letter and estimated time.</a:t>
            </a:r>
          </a:p>
          <a:p>
            <a:pPr marL="342900" indent="-342900" algn="just">
              <a:buFont typeface="Arial" panose="020B0604020202020204" pitchFamily="34" charset="0"/>
              <a:buChar char="•"/>
            </a:pPr>
            <a:r>
              <a:rPr lang="en-IN" sz="2400" dirty="0"/>
              <a:t>Identify all of the paths on the network diagram and note how long they are.</a:t>
            </a:r>
          </a:p>
          <a:p>
            <a:pPr marL="342900" indent="-342900" algn="just">
              <a:buFont typeface="Arial" panose="020B0604020202020204" pitchFamily="34" charset="0"/>
              <a:buChar char="•"/>
            </a:pPr>
            <a:r>
              <a:rPr lang="en-IN" sz="2400" dirty="0"/>
              <a:t>What is the critical path for this project and how long is it?</a:t>
            </a:r>
          </a:p>
          <a:p>
            <a:pPr marL="342900" indent="-342900" algn="just">
              <a:buFont typeface="Arial" panose="020B0604020202020204" pitchFamily="34" charset="0"/>
              <a:buChar char="•"/>
            </a:pPr>
            <a:r>
              <a:rPr lang="en-IN" sz="2400" dirty="0"/>
              <a:t>What is the shortest possible time needed to complete this project?</a:t>
            </a:r>
          </a:p>
        </p:txBody>
      </p:sp>
    </p:spTree>
    <p:extLst>
      <p:ext uri="{BB962C8B-B14F-4D97-AF65-F5344CB8AC3E}">
        <p14:creationId xmlns:p14="http://schemas.microsoft.com/office/powerpoint/2010/main" val="218855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50D22-D860-20D2-4446-5A00AB7CF6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F4C96-C2BD-4E65-61C1-F1C5004BF7BA}"/>
              </a:ext>
            </a:extLst>
          </p:cNvPr>
          <p:cNvSpPr>
            <a:spLocks noGrp="1"/>
          </p:cNvSpPr>
          <p:nvPr>
            <p:ph type="title"/>
          </p:nvPr>
        </p:nvSpPr>
        <p:spPr/>
        <p:txBody>
          <a:bodyPr/>
          <a:lstStyle/>
          <a:p>
            <a:r>
              <a:rPr lang="en-US" dirty="0"/>
              <a:t>Exercise 2</a:t>
            </a:r>
            <a:endParaRPr lang="en-IN" dirty="0"/>
          </a:p>
        </p:txBody>
      </p:sp>
      <p:graphicFrame>
        <p:nvGraphicFramePr>
          <p:cNvPr id="4" name="Content Placeholder 3">
            <a:extLst>
              <a:ext uri="{FF2B5EF4-FFF2-40B4-BE49-F238E27FC236}">
                <a16:creationId xmlns:a16="http://schemas.microsoft.com/office/drawing/2014/main" id="{7DB5ADA2-7192-A3E3-C9AC-ED95D8A9C32E}"/>
              </a:ext>
            </a:extLst>
          </p:cNvPr>
          <p:cNvGraphicFramePr>
            <a:graphicFrameLocks noGrp="1"/>
          </p:cNvGraphicFramePr>
          <p:nvPr>
            <p:ph idx="1"/>
          </p:nvPr>
        </p:nvGraphicFramePr>
        <p:xfrm>
          <a:off x="131762" y="814962"/>
          <a:ext cx="5948025" cy="5085080"/>
        </p:xfrm>
        <a:graphic>
          <a:graphicData uri="http://schemas.openxmlformats.org/drawingml/2006/table">
            <a:tbl>
              <a:tblPr firstRow="1" bandRow="1">
                <a:tableStyleId>{5C22544A-7EE6-4342-B048-85BDC9FD1C3A}</a:tableStyleId>
              </a:tblPr>
              <a:tblGrid>
                <a:gridCol w="1006374">
                  <a:extLst>
                    <a:ext uri="{9D8B030D-6E8A-4147-A177-3AD203B41FA5}">
                      <a16:colId xmlns:a16="http://schemas.microsoft.com/office/drawing/2014/main" val="1249481121"/>
                    </a:ext>
                  </a:extLst>
                </a:gridCol>
                <a:gridCol w="1536970">
                  <a:extLst>
                    <a:ext uri="{9D8B030D-6E8A-4147-A177-3AD203B41FA5}">
                      <a16:colId xmlns:a16="http://schemas.microsoft.com/office/drawing/2014/main" val="2680387547"/>
                    </a:ext>
                  </a:extLst>
                </a:gridCol>
                <a:gridCol w="1536971">
                  <a:extLst>
                    <a:ext uri="{9D8B030D-6E8A-4147-A177-3AD203B41FA5}">
                      <a16:colId xmlns:a16="http://schemas.microsoft.com/office/drawing/2014/main" val="1226462027"/>
                    </a:ext>
                  </a:extLst>
                </a:gridCol>
                <a:gridCol w="1867710">
                  <a:extLst>
                    <a:ext uri="{9D8B030D-6E8A-4147-A177-3AD203B41FA5}">
                      <a16:colId xmlns:a16="http://schemas.microsoft.com/office/drawing/2014/main" val="1144705273"/>
                    </a:ext>
                  </a:extLst>
                </a:gridCol>
              </a:tblGrid>
              <a:tr h="370840">
                <a:tc>
                  <a:txBody>
                    <a:bodyPr/>
                    <a:lstStyle/>
                    <a:p>
                      <a:r>
                        <a:rPr lang="en-US" dirty="0"/>
                        <a:t>Activity</a:t>
                      </a:r>
                      <a:endParaRPr lang="en-IN" dirty="0"/>
                    </a:p>
                  </a:txBody>
                  <a:tcPr/>
                </a:tc>
                <a:tc>
                  <a:txBody>
                    <a:bodyPr/>
                    <a:lstStyle/>
                    <a:p>
                      <a:r>
                        <a:rPr lang="en-US" dirty="0"/>
                        <a:t>Initial Node</a:t>
                      </a:r>
                      <a:endParaRPr lang="en-IN" dirty="0"/>
                    </a:p>
                  </a:txBody>
                  <a:tcPr/>
                </a:tc>
                <a:tc>
                  <a:txBody>
                    <a:bodyPr/>
                    <a:lstStyle/>
                    <a:p>
                      <a:r>
                        <a:rPr lang="en-US" dirty="0"/>
                        <a:t>Final Node</a:t>
                      </a:r>
                      <a:endParaRPr lang="en-IN" dirty="0"/>
                    </a:p>
                  </a:txBody>
                  <a:tcPr/>
                </a:tc>
                <a:tc>
                  <a:txBody>
                    <a:bodyPr/>
                    <a:lstStyle/>
                    <a:p>
                      <a:r>
                        <a:rPr lang="en-US" dirty="0"/>
                        <a:t>Estimated Duration</a:t>
                      </a:r>
                      <a:endParaRPr lang="en-IN" dirty="0"/>
                    </a:p>
                  </a:txBody>
                  <a:tcPr/>
                </a:tc>
                <a:extLst>
                  <a:ext uri="{0D108BD9-81ED-4DB2-BD59-A6C34878D82A}">
                    <a16:rowId xmlns:a16="http://schemas.microsoft.com/office/drawing/2014/main" val="2984533652"/>
                  </a:ext>
                </a:extLst>
              </a:tr>
              <a:tr h="360000">
                <a:tc>
                  <a:txBody>
                    <a:bodyPr/>
                    <a:lstStyle/>
                    <a:p>
                      <a:r>
                        <a:rPr lang="en-US" dirty="0"/>
                        <a:t>A</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10</a:t>
                      </a:r>
                      <a:endParaRPr lang="en-IN" dirty="0"/>
                    </a:p>
                  </a:txBody>
                  <a:tcPr/>
                </a:tc>
                <a:extLst>
                  <a:ext uri="{0D108BD9-81ED-4DB2-BD59-A6C34878D82A}">
                    <a16:rowId xmlns:a16="http://schemas.microsoft.com/office/drawing/2014/main" val="1697415775"/>
                  </a:ext>
                </a:extLst>
              </a:tr>
              <a:tr h="370840">
                <a:tc>
                  <a:txBody>
                    <a:bodyPr/>
                    <a:lstStyle/>
                    <a:p>
                      <a:r>
                        <a:rPr lang="en-US" dirty="0"/>
                        <a:t>B</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tc>
                  <a:txBody>
                    <a:bodyPr/>
                    <a:lstStyle/>
                    <a:p>
                      <a:pPr algn="ctr"/>
                      <a:r>
                        <a:rPr lang="en-US" dirty="0"/>
                        <a:t>12</a:t>
                      </a:r>
                      <a:endParaRPr lang="en-IN" dirty="0"/>
                    </a:p>
                  </a:txBody>
                  <a:tcPr/>
                </a:tc>
                <a:extLst>
                  <a:ext uri="{0D108BD9-81ED-4DB2-BD59-A6C34878D82A}">
                    <a16:rowId xmlns:a16="http://schemas.microsoft.com/office/drawing/2014/main" val="3156642248"/>
                  </a:ext>
                </a:extLst>
              </a:tr>
              <a:tr h="370840">
                <a:tc>
                  <a:txBody>
                    <a:bodyPr/>
                    <a:lstStyle/>
                    <a:p>
                      <a:r>
                        <a:rPr lang="en-US" dirty="0"/>
                        <a:t>C</a:t>
                      </a:r>
                      <a:endParaRPr lang="en-IN" dirty="0"/>
                    </a:p>
                  </a:txBody>
                  <a:tcPr/>
                </a:tc>
                <a:tc>
                  <a:txBody>
                    <a:bodyPr/>
                    <a:lstStyle/>
                    <a:p>
                      <a:pPr algn="ctr"/>
                      <a:r>
                        <a:rPr lang="en-US" dirty="0"/>
                        <a:t>1</a:t>
                      </a:r>
                      <a:endParaRPr lang="en-IN" dirty="0"/>
                    </a:p>
                  </a:txBody>
                  <a:tcPr/>
                </a:tc>
                <a:tc>
                  <a:txBody>
                    <a:bodyPr/>
                    <a:lstStyle/>
                    <a:p>
                      <a:pPr algn="ctr"/>
                      <a:r>
                        <a:rPr lang="en-US" dirty="0"/>
                        <a:t>4</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3162431693"/>
                  </a:ext>
                </a:extLst>
              </a:tr>
              <a:tr h="370840">
                <a:tc>
                  <a:txBody>
                    <a:bodyPr/>
                    <a:lstStyle/>
                    <a:p>
                      <a:r>
                        <a:rPr lang="en-US" dirty="0"/>
                        <a:t>D</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1623953607"/>
                  </a:ext>
                </a:extLst>
              </a:tr>
              <a:tr h="370840">
                <a:tc>
                  <a:txBody>
                    <a:bodyPr/>
                    <a:lstStyle/>
                    <a:p>
                      <a:r>
                        <a:rPr lang="en-US" dirty="0"/>
                        <a:t>E</a:t>
                      </a:r>
                      <a:endParaRPr lang="en-IN" dirty="0"/>
                    </a:p>
                  </a:txBody>
                  <a:tcPr/>
                </a:tc>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1634301180"/>
                  </a:ext>
                </a:extLst>
              </a:tr>
              <a:tr h="370840">
                <a:tc>
                  <a:txBody>
                    <a:bodyPr/>
                    <a:lstStyle/>
                    <a:p>
                      <a:r>
                        <a:rPr lang="en-US" dirty="0"/>
                        <a:t>F</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1070954934"/>
                  </a:ext>
                </a:extLst>
              </a:tr>
              <a:tr h="370840">
                <a:tc>
                  <a:txBody>
                    <a:bodyPr/>
                    <a:lstStyle/>
                    <a:p>
                      <a:r>
                        <a:rPr lang="en-US" dirty="0"/>
                        <a:t>G</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1899162113"/>
                  </a:ext>
                </a:extLst>
              </a:tr>
              <a:tr h="370840">
                <a:tc>
                  <a:txBody>
                    <a:bodyPr/>
                    <a:lstStyle/>
                    <a:p>
                      <a:r>
                        <a:rPr lang="en-US" dirty="0"/>
                        <a:t>H</a:t>
                      </a:r>
                      <a:endParaRPr lang="en-IN" dirty="0"/>
                    </a:p>
                  </a:txBody>
                  <a:tcPr/>
                </a:tc>
                <a:tc>
                  <a:txBody>
                    <a:bodyPr/>
                    <a:lstStyle/>
                    <a:p>
                      <a:pPr algn="ctr"/>
                      <a:r>
                        <a:rPr lang="en-US" dirty="0"/>
                        <a:t>4</a:t>
                      </a:r>
                      <a:endParaRPr lang="en-IN" dirty="0"/>
                    </a:p>
                  </a:txBody>
                  <a:tcPr/>
                </a:tc>
                <a:tc>
                  <a:txBody>
                    <a:bodyPr/>
                    <a:lstStyle/>
                    <a:p>
                      <a:pPr algn="ctr"/>
                      <a:r>
                        <a:rPr lang="en-US" dirty="0"/>
                        <a:t>6</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2512381566"/>
                  </a:ext>
                </a:extLst>
              </a:tr>
              <a:tr h="370840">
                <a:tc>
                  <a:txBody>
                    <a:bodyPr/>
                    <a:lstStyle/>
                    <a:p>
                      <a:r>
                        <a:rPr lang="en-US" dirty="0"/>
                        <a:t>I</a:t>
                      </a:r>
                      <a:endParaRPr lang="en-IN" dirty="0"/>
                    </a:p>
                  </a:txBody>
                  <a:tcPr/>
                </a:tc>
                <a:tc>
                  <a:txBody>
                    <a:bodyPr/>
                    <a:lstStyle/>
                    <a:p>
                      <a:pPr algn="ctr"/>
                      <a:r>
                        <a:rPr lang="en-US" dirty="0"/>
                        <a:t>5</a:t>
                      </a:r>
                      <a:endParaRPr lang="en-IN" dirty="0"/>
                    </a:p>
                  </a:txBody>
                  <a:tcPr/>
                </a:tc>
                <a:tc>
                  <a:txBody>
                    <a:bodyPr/>
                    <a:lstStyle/>
                    <a:p>
                      <a:pPr algn="ctr"/>
                      <a:r>
                        <a:rPr lang="en-US" dirty="0"/>
                        <a:t>6</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2209098279"/>
                  </a:ext>
                </a:extLst>
              </a:tr>
              <a:tr h="370840">
                <a:tc>
                  <a:txBody>
                    <a:bodyPr/>
                    <a:lstStyle/>
                    <a:p>
                      <a:r>
                        <a:rPr lang="en-US" dirty="0"/>
                        <a:t>J</a:t>
                      </a:r>
                      <a:endParaRPr lang="en-IN" dirty="0"/>
                    </a:p>
                  </a:txBody>
                  <a:tcPr/>
                </a:tc>
                <a:tc>
                  <a:txBody>
                    <a:bodyPr/>
                    <a:lstStyle/>
                    <a:p>
                      <a:pPr algn="ctr"/>
                      <a:r>
                        <a:rPr lang="en-US" dirty="0"/>
                        <a:t>5</a:t>
                      </a:r>
                      <a:endParaRPr lang="en-IN" dirty="0"/>
                    </a:p>
                  </a:txBody>
                  <a:tcPr/>
                </a:tc>
                <a:tc>
                  <a:txBody>
                    <a:bodyPr/>
                    <a:lstStyle/>
                    <a:p>
                      <a:pPr algn="ctr"/>
                      <a:r>
                        <a:rPr lang="en-US" dirty="0"/>
                        <a:t>8</a:t>
                      </a:r>
                      <a:endParaRPr lang="en-IN" dirty="0"/>
                    </a:p>
                  </a:txBody>
                  <a:tcPr/>
                </a:tc>
                <a:tc>
                  <a:txBody>
                    <a:bodyPr/>
                    <a:lstStyle/>
                    <a:p>
                      <a:pPr algn="ctr"/>
                      <a:r>
                        <a:rPr lang="en-US" dirty="0"/>
                        <a:t>12</a:t>
                      </a:r>
                      <a:endParaRPr lang="en-IN" dirty="0"/>
                    </a:p>
                  </a:txBody>
                  <a:tcPr/>
                </a:tc>
                <a:extLst>
                  <a:ext uri="{0D108BD9-81ED-4DB2-BD59-A6C34878D82A}">
                    <a16:rowId xmlns:a16="http://schemas.microsoft.com/office/drawing/2014/main" val="3905262419"/>
                  </a:ext>
                </a:extLst>
              </a:tr>
              <a:tr h="370840">
                <a:tc>
                  <a:txBody>
                    <a:bodyPr/>
                    <a:lstStyle/>
                    <a:p>
                      <a:r>
                        <a:rPr lang="en-US" dirty="0"/>
                        <a:t>K</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1250349898"/>
                  </a:ext>
                </a:extLst>
              </a:tr>
              <a:tr h="370840">
                <a:tc>
                  <a:txBody>
                    <a:bodyPr/>
                    <a:lstStyle/>
                    <a:p>
                      <a:r>
                        <a:rPr lang="en-US" dirty="0"/>
                        <a:t>L</a:t>
                      </a:r>
                      <a:endParaRPr lang="en-IN" dirty="0"/>
                    </a:p>
                  </a:txBody>
                  <a:tcPr/>
                </a:tc>
                <a:tc>
                  <a:txBody>
                    <a:bodyPr/>
                    <a:lstStyle/>
                    <a:p>
                      <a:pPr algn="ctr"/>
                      <a:r>
                        <a:rPr lang="en-US" dirty="0"/>
                        <a:t>7</a:t>
                      </a:r>
                      <a:endParaRPr lang="en-IN" dirty="0"/>
                    </a:p>
                  </a:txBody>
                  <a:tcPr/>
                </a:tc>
                <a:tc>
                  <a:txBody>
                    <a:bodyPr/>
                    <a:lstStyle/>
                    <a:p>
                      <a:pPr algn="ctr"/>
                      <a:r>
                        <a:rPr lang="en-US" dirty="0"/>
                        <a:t>8</a:t>
                      </a:r>
                      <a:endParaRPr lang="en-IN" dirty="0"/>
                    </a:p>
                  </a:txBody>
                  <a:tcPr/>
                </a:tc>
                <a:tc>
                  <a:txBody>
                    <a:bodyPr/>
                    <a:lstStyle/>
                    <a:p>
                      <a:pPr algn="ctr"/>
                      <a:r>
                        <a:rPr lang="en-US" dirty="0"/>
                        <a:t>10</a:t>
                      </a:r>
                      <a:endParaRPr lang="en-IN" dirty="0"/>
                    </a:p>
                  </a:txBody>
                  <a:tcPr/>
                </a:tc>
                <a:extLst>
                  <a:ext uri="{0D108BD9-81ED-4DB2-BD59-A6C34878D82A}">
                    <a16:rowId xmlns:a16="http://schemas.microsoft.com/office/drawing/2014/main" val="3318744118"/>
                  </a:ext>
                </a:extLst>
              </a:tr>
            </a:tbl>
          </a:graphicData>
        </a:graphic>
      </p:graphicFrame>
      <p:sp>
        <p:nvSpPr>
          <p:cNvPr id="7" name="TextBox 6">
            <a:extLst>
              <a:ext uri="{FF2B5EF4-FFF2-40B4-BE49-F238E27FC236}">
                <a16:creationId xmlns:a16="http://schemas.microsoft.com/office/drawing/2014/main" id="{A280CF82-EC83-E4A9-D88B-C5B53BE06541}"/>
              </a:ext>
            </a:extLst>
          </p:cNvPr>
          <p:cNvSpPr txBox="1"/>
          <p:nvPr/>
        </p:nvSpPr>
        <p:spPr>
          <a:xfrm>
            <a:off x="6112215" y="814962"/>
            <a:ext cx="5948023" cy="4154984"/>
          </a:xfrm>
          <a:prstGeom prst="rect">
            <a:avLst/>
          </a:prstGeom>
          <a:noFill/>
        </p:spPr>
        <p:txBody>
          <a:bodyPr wrap="square">
            <a:spAutoFit/>
          </a:bodyPr>
          <a:lstStyle/>
          <a:p>
            <a:pPr marL="342900" indent="-342900" algn="just">
              <a:buFont typeface="Arial" panose="020B0604020202020204" pitchFamily="34" charset="0"/>
              <a:buChar char="•"/>
            </a:pPr>
            <a:r>
              <a:rPr lang="en-IN" sz="2400" dirty="0"/>
              <a:t>Draw an AOA network diagram representing the project. Put the node number in circles and draw arrows from node to node, labelling each arrow with the activity letter and estimated time.</a:t>
            </a:r>
          </a:p>
          <a:p>
            <a:pPr marL="342900" indent="-342900" algn="just">
              <a:buFont typeface="Arial" panose="020B0604020202020204" pitchFamily="34" charset="0"/>
              <a:buChar char="•"/>
            </a:pPr>
            <a:r>
              <a:rPr lang="en-IN" sz="2400" dirty="0"/>
              <a:t>Identify all of the paths on the network diagram and note how long they are.</a:t>
            </a:r>
          </a:p>
          <a:p>
            <a:pPr marL="342900" indent="-342900" algn="just">
              <a:buFont typeface="Arial" panose="020B0604020202020204" pitchFamily="34" charset="0"/>
              <a:buChar char="•"/>
            </a:pPr>
            <a:r>
              <a:rPr lang="en-IN" sz="2400" dirty="0"/>
              <a:t>What is the critical path for this project and how long is it?</a:t>
            </a:r>
          </a:p>
          <a:p>
            <a:pPr marL="342900" indent="-342900" algn="just">
              <a:buFont typeface="Arial" panose="020B0604020202020204" pitchFamily="34" charset="0"/>
              <a:buChar char="•"/>
            </a:pPr>
            <a:r>
              <a:rPr lang="en-IN" sz="2400" dirty="0"/>
              <a:t>What is the shortest possible time needed to complete this project?</a:t>
            </a:r>
          </a:p>
        </p:txBody>
      </p:sp>
    </p:spTree>
    <p:extLst>
      <p:ext uri="{BB962C8B-B14F-4D97-AF65-F5344CB8AC3E}">
        <p14:creationId xmlns:p14="http://schemas.microsoft.com/office/powerpoint/2010/main" val="3984537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41EE0-EFBC-CED2-7B8E-851C7E9B5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CB722-9CA1-EF7E-6FFF-670C08BBBE04}"/>
              </a:ext>
            </a:extLst>
          </p:cNvPr>
          <p:cNvSpPr>
            <a:spLocks noGrp="1"/>
          </p:cNvSpPr>
          <p:nvPr>
            <p:ph type="title"/>
          </p:nvPr>
        </p:nvSpPr>
        <p:spPr/>
        <p:txBody>
          <a:bodyPr/>
          <a:lstStyle/>
          <a:p>
            <a:r>
              <a:rPr lang="en-US" dirty="0"/>
              <a:t>Exercise 3</a:t>
            </a:r>
            <a:endParaRPr lang="en-IN" dirty="0"/>
          </a:p>
        </p:txBody>
      </p:sp>
      <p:graphicFrame>
        <p:nvGraphicFramePr>
          <p:cNvPr id="4" name="Content Placeholder 3">
            <a:extLst>
              <a:ext uri="{FF2B5EF4-FFF2-40B4-BE49-F238E27FC236}">
                <a16:creationId xmlns:a16="http://schemas.microsoft.com/office/drawing/2014/main" id="{A8DD9377-3CD5-4A18-8BBA-99501B9AD8A5}"/>
              </a:ext>
            </a:extLst>
          </p:cNvPr>
          <p:cNvGraphicFramePr>
            <a:graphicFrameLocks noGrp="1"/>
          </p:cNvGraphicFramePr>
          <p:nvPr>
            <p:ph idx="1"/>
          </p:nvPr>
        </p:nvGraphicFramePr>
        <p:xfrm>
          <a:off x="131762" y="814962"/>
          <a:ext cx="5948025" cy="5364480"/>
        </p:xfrm>
        <a:graphic>
          <a:graphicData uri="http://schemas.openxmlformats.org/drawingml/2006/table">
            <a:tbl>
              <a:tblPr firstRow="1" bandRow="1">
                <a:tableStyleId>{5C22544A-7EE6-4342-B048-85BDC9FD1C3A}</a:tableStyleId>
              </a:tblPr>
              <a:tblGrid>
                <a:gridCol w="1006374">
                  <a:extLst>
                    <a:ext uri="{9D8B030D-6E8A-4147-A177-3AD203B41FA5}">
                      <a16:colId xmlns:a16="http://schemas.microsoft.com/office/drawing/2014/main" val="1249481121"/>
                    </a:ext>
                  </a:extLst>
                </a:gridCol>
                <a:gridCol w="1536970">
                  <a:extLst>
                    <a:ext uri="{9D8B030D-6E8A-4147-A177-3AD203B41FA5}">
                      <a16:colId xmlns:a16="http://schemas.microsoft.com/office/drawing/2014/main" val="2680387547"/>
                    </a:ext>
                  </a:extLst>
                </a:gridCol>
                <a:gridCol w="1536971">
                  <a:extLst>
                    <a:ext uri="{9D8B030D-6E8A-4147-A177-3AD203B41FA5}">
                      <a16:colId xmlns:a16="http://schemas.microsoft.com/office/drawing/2014/main" val="1226462027"/>
                    </a:ext>
                  </a:extLst>
                </a:gridCol>
                <a:gridCol w="1867710">
                  <a:extLst>
                    <a:ext uri="{9D8B030D-6E8A-4147-A177-3AD203B41FA5}">
                      <a16:colId xmlns:a16="http://schemas.microsoft.com/office/drawing/2014/main" val="1144705273"/>
                    </a:ext>
                  </a:extLst>
                </a:gridCol>
              </a:tblGrid>
              <a:tr h="0">
                <a:tc>
                  <a:txBody>
                    <a:bodyPr/>
                    <a:lstStyle/>
                    <a:p>
                      <a:r>
                        <a:rPr lang="en-US" sz="1600" dirty="0"/>
                        <a:t>Activity</a:t>
                      </a:r>
                      <a:endParaRPr lang="en-IN" sz="1600" dirty="0"/>
                    </a:p>
                  </a:txBody>
                  <a:tcPr/>
                </a:tc>
                <a:tc>
                  <a:txBody>
                    <a:bodyPr/>
                    <a:lstStyle/>
                    <a:p>
                      <a:r>
                        <a:rPr lang="en-US" sz="1600" dirty="0"/>
                        <a:t>Initial Node</a:t>
                      </a:r>
                      <a:endParaRPr lang="en-IN" sz="1600" dirty="0"/>
                    </a:p>
                  </a:txBody>
                  <a:tcPr/>
                </a:tc>
                <a:tc>
                  <a:txBody>
                    <a:bodyPr/>
                    <a:lstStyle/>
                    <a:p>
                      <a:r>
                        <a:rPr lang="en-US" sz="1600" dirty="0"/>
                        <a:t>Final Node</a:t>
                      </a:r>
                      <a:endParaRPr lang="en-IN" sz="1600" dirty="0"/>
                    </a:p>
                  </a:txBody>
                  <a:tcPr/>
                </a:tc>
                <a:tc>
                  <a:txBody>
                    <a:bodyPr/>
                    <a:lstStyle/>
                    <a:p>
                      <a:r>
                        <a:rPr lang="en-US" sz="1600" dirty="0"/>
                        <a:t>Estimated Duration</a:t>
                      </a:r>
                      <a:endParaRPr lang="en-IN" sz="1600" dirty="0"/>
                    </a:p>
                  </a:txBody>
                  <a:tcPr/>
                </a:tc>
                <a:extLst>
                  <a:ext uri="{0D108BD9-81ED-4DB2-BD59-A6C34878D82A}">
                    <a16:rowId xmlns:a16="http://schemas.microsoft.com/office/drawing/2014/main" val="2984533652"/>
                  </a:ext>
                </a:extLst>
              </a:tr>
              <a:tr h="0">
                <a:tc>
                  <a:txBody>
                    <a:bodyPr/>
                    <a:lstStyle/>
                    <a:p>
                      <a:r>
                        <a:rPr lang="en-US" sz="1600" dirty="0"/>
                        <a:t>A</a:t>
                      </a:r>
                      <a:endParaRPr lang="en-IN" sz="1600" dirty="0"/>
                    </a:p>
                  </a:txBody>
                  <a:tcPr/>
                </a:tc>
                <a:tc>
                  <a:txBody>
                    <a:bodyPr/>
                    <a:lstStyle/>
                    <a:p>
                      <a:pPr algn="ctr"/>
                      <a:r>
                        <a:rPr lang="en-US" sz="1600" dirty="0"/>
                        <a:t>1</a:t>
                      </a:r>
                      <a:endParaRPr lang="en-IN" sz="1600" dirty="0"/>
                    </a:p>
                  </a:txBody>
                  <a:tcPr/>
                </a:tc>
                <a:tc>
                  <a:txBody>
                    <a:bodyPr/>
                    <a:lstStyle/>
                    <a:p>
                      <a:pPr algn="ctr"/>
                      <a:r>
                        <a:rPr lang="en-US" sz="1600" dirty="0"/>
                        <a:t>2</a:t>
                      </a:r>
                      <a:endParaRPr lang="en-IN" sz="1600" dirty="0"/>
                    </a:p>
                  </a:txBody>
                  <a:tcPr/>
                </a:tc>
                <a:tc>
                  <a:txBody>
                    <a:bodyPr/>
                    <a:lstStyle/>
                    <a:p>
                      <a:pPr algn="ctr"/>
                      <a:r>
                        <a:rPr lang="en-US" sz="1600" dirty="0"/>
                        <a:t>5</a:t>
                      </a:r>
                      <a:endParaRPr lang="en-IN" sz="1600" dirty="0"/>
                    </a:p>
                  </a:txBody>
                  <a:tcPr/>
                </a:tc>
                <a:extLst>
                  <a:ext uri="{0D108BD9-81ED-4DB2-BD59-A6C34878D82A}">
                    <a16:rowId xmlns:a16="http://schemas.microsoft.com/office/drawing/2014/main" val="1697415775"/>
                  </a:ext>
                </a:extLst>
              </a:tr>
              <a:tr h="0">
                <a:tc>
                  <a:txBody>
                    <a:bodyPr/>
                    <a:lstStyle/>
                    <a:p>
                      <a:r>
                        <a:rPr lang="en-US" sz="1600" dirty="0"/>
                        <a:t>B</a:t>
                      </a:r>
                      <a:endParaRPr lang="en-IN" sz="1600" dirty="0"/>
                    </a:p>
                  </a:txBody>
                  <a:tcPr/>
                </a:tc>
                <a:tc>
                  <a:txBody>
                    <a:bodyPr/>
                    <a:lstStyle/>
                    <a:p>
                      <a:pPr algn="ctr"/>
                      <a:r>
                        <a:rPr lang="en-US" sz="1600" dirty="0"/>
                        <a:t>1</a:t>
                      </a:r>
                      <a:endParaRPr lang="en-IN" sz="1600" dirty="0"/>
                    </a:p>
                  </a:txBody>
                  <a:tcPr/>
                </a:tc>
                <a:tc>
                  <a:txBody>
                    <a:bodyPr/>
                    <a:lstStyle/>
                    <a:p>
                      <a:pPr algn="ctr"/>
                      <a:r>
                        <a:rPr lang="en-US" sz="1600" dirty="0"/>
                        <a:t>3</a:t>
                      </a:r>
                      <a:endParaRPr lang="en-IN" sz="1600" dirty="0"/>
                    </a:p>
                  </a:txBody>
                  <a:tcPr/>
                </a:tc>
                <a:tc>
                  <a:txBody>
                    <a:bodyPr/>
                    <a:lstStyle/>
                    <a:p>
                      <a:pPr algn="ctr"/>
                      <a:r>
                        <a:rPr lang="en-US" sz="1600" dirty="0"/>
                        <a:t>6</a:t>
                      </a:r>
                      <a:endParaRPr lang="en-IN" sz="1600" dirty="0"/>
                    </a:p>
                  </a:txBody>
                  <a:tcPr/>
                </a:tc>
                <a:extLst>
                  <a:ext uri="{0D108BD9-81ED-4DB2-BD59-A6C34878D82A}">
                    <a16:rowId xmlns:a16="http://schemas.microsoft.com/office/drawing/2014/main" val="3156642248"/>
                  </a:ext>
                </a:extLst>
              </a:tr>
              <a:tr h="0">
                <a:tc>
                  <a:txBody>
                    <a:bodyPr/>
                    <a:lstStyle/>
                    <a:p>
                      <a:r>
                        <a:rPr lang="en-US" sz="1600" dirty="0"/>
                        <a:t>C</a:t>
                      </a:r>
                      <a:endParaRPr lang="en-IN" sz="1600" dirty="0"/>
                    </a:p>
                  </a:txBody>
                  <a:tcPr/>
                </a:tc>
                <a:tc>
                  <a:txBody>
                    <a:bodyPr/>
                    <a:lstStyle/>
                    <a:p>
                      <a:pPr algn="ctr"/>
                      <a:r>
                        <a:rPr lang="en-US" sz="1600" dirty="0"/>
                        <a:t>1</a:t>
                      </a:r>
                      <a:endParaRPr lang="en-IN" sz="1600" dirty="0"/>
                    </a:p>
                  </a:txBody>
                  <a:tcPr/>
                </a:tc>
                <a:tc>
                  <a:txBody>
                    <a:bodyPr/>
                    <a:lstStyle/>
                    <a:p>
                      <a:pPr algn="ctr"/>
                      <a:r>
                        <a:rPr lang="en-US" sz="1600" dirty="0"/>
                        <a:t>4</a:t>
                      </a:r>
                      <a:endParaRPr lang="en-IN" sz="1600" dirty="0"/>
                    </a:p>
                  </a:txBody>
                  <a:tcPr/>
                </a:tc>
                <a:tc>
                  <a:txBody>
                    <a:bodyPr/>
                    <a:lstStyle/>
                    <a:p>
                      <a:pPr algn="ctr"/>
                      <a:r>
                        <a:rPr lang="en-US" sz="1600" dirty="0"/>
                        <a:t>4</a:t>
                      </a:r>
                      <a:endParaRPr lang="en-IN" sz="1600" dirty="0"/>
                    </a:p>
                  </a:txBody>
                  <a:tcPr/>
                </a:tc>
                <a:extLst>
                  <a:ext uri="{0D108BD9-81ED-4DB2-BD59-A6C34878D82A}">
                    <a16:rowId xmlns:a16="http://schemas.microsoft.com/office/drawing/2014/main" val="3162431693"/>
                  </a:ext>
                </a:extLst>
              </a:tr>
              <a:tr h="0">
                <a:tc>
                  <a:txBody>
                    <a:bodyPr/>
                    <a:lstStyle/>
                    <a:p>
                      <a:r>
                        <a:rPr lang="en-US" sz="1600" dirty="0"/>
                        <a:t>D</a:t>
                      </a:r>
                      <a:endParaRPr lang="en-IN" sz="1600" dirty="0"/>
                    </a:p>
                  </a:txBody>
                  <a:tcPr/>
                </a:tc>
                <a:tc>
                  <a:txBody>
                    <a:bodyPr/>
                    <a:lstStyle/>
                    <a:p>
                      <a:pPr algn="ctr"/>
                      <a:r>
                        <a:rPr lang="en-US" sz="1600" dirty="0"/>
                        <a:t>2</a:t>
                      </a:r>
                      <a:endParaRPr lang="en-IN" sz="1600" dirty="0"/>
                    </a:p>
                  </a:txBody>
                  <a:tcPr/>
                </a:tc>
                <a:tc>
                  <a:txBody>
                    <a:bodyPr/>
                    <a:lstStyle/>
                    <a:p>
                      <a:pPr algn="ctr"/>
                      <a:r>
                        <a:rPr lang="en-US" sz="1600" dirty="0"/>
                        <a:t>5</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1623953607"/>
                  </a:ext>
                </a:extLst>
              </a:tr>
              <a:tr h="0">
                <a:tc>
                  <a:txBody>
                    <a:bodyPr/>
                    <a:lstStyle/>
                    <a:p>
                      <a:r>
                        <a:rPr lang="en-US" sz="1600" dirty="0"/>
                        <a:t>E</a:t>
                      </a:r>
                      <a:endParaRPr lang="en-IN" sz="1600" dirty="0"/>
                    </a:p>
                  </a:txBody>
                  <a:tcPr/>
                </a:tc>
                <a:tc>
                  <a:txBody>
                    <a:bodyPr/>
                    <a:lstStyle/>
                    <a:p>
                      <a:pPr algn="ctr"/>
                      <a:r>
                        <a:rPr lang="en-US" sz="1600" dirty="0"/>
                        <a:t>2</a:t>
                      </a:r>
                      <a:endParaRPr lang="en-IN" sz="1600" dirty="0"/>
                    </a:p>
                  </a:txBody>
                  <a:tcPr/>
                </a:tc>
                <a:tc>
                  <a:txBody>
                    <a:bodyPr/>
                    <a:lstStyle/>
                    <a:p>
                      <a:pPr algn="ctr"/>
                      <a:r>
                        <a:rPr lang="en-US" sz="1600" dirty="0"/>
                        <a:t>6</a:t>
                      </a:r>
                      <a:endParaRPr lang="en-IN" sz="1600" dirty="0"/>
                    </a:p>
                  </a:txBody>
                  <a:tcPr/>
                </a:tc>
                <a:tc>
                  <a:txBody>
                    <a:bodyPr/>
                    <a:lstStyle/>
                    <a:p>
                      <a:pPr algn="ctr"/>
                      <a:r>
                        <a:rPr lang="en-US" sz="1600" dirty="0"/>
                        <a:t>5</a:t>
                      </a:r>
                      <a:endParaRPr lang="en-IN" sz="1600" dirty="0"/>
                    </a:p>
                  </a:txBody>
                  <a:tcPr/>
                </a:tc>
                <a:extLst>
                  <a:ext uri="{0D108BD9-81ED-4DB2-BD59-A6C34878D82A}">
                    <a16:rowId xmlns:a16="http://schemas.microsoft.com/office/drawing/2014/main" val="1634301180"/>
                  </a:ext>
                </a:extLst>
              </a:tr>
              <a:tr h="0">
                <a:tc>
                  <a:txBody>
                    <a:bodyPr/>
                    <a:lstStyle/>
                    <a:p>
                      <a:r>
                        <a:rPr lang="en-US" sz="1600" dirty="0"/>
                        <a:t>F</a:t>
                      </a:r>
                      <a:endParaRPr lang="en-IN" sz="1600" dirty="0"/>
                    </a:p>
                  </a:txBody>
                  <a:tcPr/>
                </a:tc>
                <a:tc>
                  <a:txBody>
                    <a:bodyPr/>
                    <a:lstStyle/>
                    <a:p>
                      <a:pPr algn="ctr"/>
                      <a:r>
                        <a:rPr lang="en-US" sz="1600" dirty="0"/>
                        <a:t>3</a:t>
                      </a:r>
                      <a:endParaRPr lang="en-IN" sz="1600" dirty="0"/>
                    </a:p>
                  </a:txBody>
                  <a:tcPr/>
                </a:tc>
                <a:tc>
                  <a:txBody>
                    <a:bodyPr/>
                    <a:lstStyle/>
                    <a:p>
                      <a:pPr algn="ctr"/>
                      <a:r>
                        <a:rPr lang="en-US" sz="1600" dirty="0"/>
                        <a:t>6</a:t>
                      </a:r>
                      <a:endParaRPr lang="en-IN" sz="1600" dirty="0"/>
                    </a:p>
                  </a:txBody>
                  <a:tcPr/>
                </a:tc>
                <a:tc>
                  <a:txBody>
                    <a:bodyPr/>
                    <a:lstStyle/>
                    <a:p>
                      <a:pPr algn="ctr"/>
                      <a:r>
                        <a:rPr lang="en-US" sz="1600" dirty="0"/>
                        <a:t>8</a:t>
                      </a:r>
                      <a:endParaRPr lang="en-IN" sz="1600" dirty="0"/>
                    </a:p>
                  </a:txBody>
                  <a:tcPr/>
                </a:tc>
                <a:extLst>
                  <a:ext uri="{0D108BD9-81ED-4DB2-BD59-A6C34878D82A}">
                    <a16:rowId xmlns:a16="http://schemas.microsoft.com/office/drawing/2014/main" val="1070954934"/>
                  </a:ext>
                </a:extLst>
              </a:tr>
              <a:tr h="0">
                <a:tc>
                  <a:txBody>
                    <a:bodyPr/>
                    <a:lstStyle/>
                    <a:p>
                      <a:r>
                        <a:rPr lang="en-US" sz="1600" dirty="0"/>
                        <a:t>G</a:t>
                      </a:r>
                      <a:endParaRPr lang="en-IN" sz="1600" dirty="0"/>
                    </a:p>
                  </a:txBody>
                  <a:tcPr/>
                </a:tc>
                <a:tc>
                  <a:txBody>
                    <a:bodyPr/>
                    <a:lstStyle/>
                    <a:p>
                      <a:pPr algn="ctr"/>
                      <a:r>
                        <a:rPr lang="en-US" sz="1600" dirty="0"/>
                        <a:t>3</a:t>
                      </a:r>
                      <a:endParaRPr lang="en-IN" sz="1600" dirty="0"/>
                    </a:p>
                  </a:txBody>
                  <a:tcPr/>
                </a:tc>
                <a:tc>
                  <a:txBody>
                    <a:bodyPr/>
                    <a:lstStyle/>
                    <a:p>
                      <a:pPr algn="ctr"/>
                      <a:r>
                        <a:rPr lang="en-US" sz="1600" dirty="0"/>
                        <a:t>7</a:t>
                      </a:r>
                      <a:endParaRPr lang="en-IN" sz="1600" dirty="0"/>
                    </a:p>
                  </a:txBody>
                  <a:tcPr/>
                </a:tc>
                <a:tc>
                  <a:txBody>
                    <a:bodyPr/>
                    <a:lstStyle/>
                    <a:p>
                      <a:pPr algn="ctr"/>
                      <a:r>
                        <a:rPr lang="en-US" sz="1600" dirty="0"/>
                        <a:t>6</a:t>
                      </a:r>
                      <a:endParaRPr lang="en-IN" sz="1600" dirty="0"/>
                    </a:p>
                  </a:txBody>
                  <a:tcPr/>
                </a:tc>
                <a:extLst>
                  <a:ext uri="{0D108BD9-81ED-4DB2-BD59-A6C34878D82A}">
                    <a16:rowId xmlns:a16="http://schemas.microsoft.com/office/drawing/2014/main" val="1899162113"/>
                  </a:ext>
                </a:extLst>
              </a:tr>
              <a:tr h="0">
                <a:tc>
                  <a:txBody>
                    <a:bodyPr/>
                    <a:lstStyle/>
                    <a:p>
                      <a:r>
                        <a:rPr lang="en-US" sz="1600" dirty="0"/>
                        <a:t>H</a:t>
                      </a:r>
                      <a:endParaRPr lang="en-IN" sz="1600" dirty="0"/>
                    </a:p>
                  </a:txBody>
                  <a:tcPr/>
                </a:tc>
                <a:tc>
                  <a:txBody>
                    <a:bodyPr/>
                    <a:lstStyle/>
                    <a:p>
                      <a:pPr algn="ctr"/>
                      <a:r>
                        <a:rPr lang="en-US" sz="1600" dirty="0"/>
                        <a:t>4</a:t>
                      </a:r>
                      <a:endParaRPr lang="en-IN" sz="1600" dirty="0"/>
                    </a:p>
                  </a:txBody>
                  <a:tcPr/>
                </a:tc>
                <a:tc>
                  <a:txBody>
                    <a:bodyPr/>
                    <a:lstStyle/>
                    <a:p>
                      <a:pPr algn="ctr"/>
                      <a:r>
                        <a:rPr lang="en-US" sz="1600" dirty="0"/>
                        <a:t>7</a:t>
                      </a:r>
                      <a:endParaRPr lang="en-IN" sz="1600" dirty="0"/>
                    </a:p>
                  </a:txBody>
                  <a:tcPr/>
                </a:tc>
                <a:tc>
                  <a:txBody>
                    <a:bodyPr/>
                    <a:lstStyle/>
                    <a:p>
                      <a:pPr algn="ctr"/>
                      <a:r>
                        <a:rPr lang="en-US" sz="1600" dirty="0"/>
                        <a:t>5</a:t>
                      </a:r>
                      <a:endParaRPr lang="en-IN" sz="1600" dirty="0"/>
                    </a:p>
                  </a:txBody>
                  <a:tcPr/>
                </a:tc>
                <a:extLst>
                  <a:ext uri="{0D108BD9-81ED-4DB2-BD59-A6C34878D82A}">
                    <a16:rowId xmlns:a16="http://schemas.microsoft.com/office/drawing/2014/main" val="2512381566"/>
                  </a:ext>
                </a:extLst>
              </a:tr>
              <a:tr h="0">
                <a:tc>
                  <a:txBody>
                    <a:bodyPr/>
                    <a:lstStyle/>
                    <a:p>
                      <a:r>
                        <a:rPr lang="en-US" sz="1600" dirty="0"/>
                        <a:t>I</a:t>
                      </a:r>
                      <a:endParaRPr lang="en-IN" sz="1600" dirty="0"/>
                    </a:p>
                  </a:txBody>
                  <a:tcPr/>
                </a:tc>
                <a:tc>
                  <a:txBody>
                    <a:bodyPr/>
                    <a:lstStyle/>
                    <a:p>
                      <a:pPr algn="ctr"/>
                      <a:r>
                        <a:rPr lang="en-US" sz="1600" dirty="0"/>
                        <a:t>5</a:t>
                      </a:r>
                      <a:endParaRPr lang="en-IN" sz="1600" dirty="0"/>
                    </a:p>
                  </a:txBody>
                  <a:tcPr/>
                </a:tc>
                <a:tc>
                  <a:txBody>
                    <a:bodyPr/>
                    <a:lstStyle/>
                    <a:p>
                      <a:pPr algn="ctr"/>
                      <a:r>
                        <a:rPr lang="en-US" sz="1600" dirty="0"/>
                        <a:t>8</a:t>
                      </a:r>
                      <a:endParaRPr lang="en-IN" sz="1600" dirty="0"/>
                    </a:p>
                  </a:txBody>
                  <a:tcPr/>
                </a:tc>
                <a:tc>
                  <a:txBody>
                    <a:bodyPr/>
                    <a:lstStyle/>
                    <a:p>
                      <a:pPr algn="ctr"/>
                      <a:r>
                        <a:rPr lang="en-US" sz="1600" dirty="0"/>
                        <a:t>6</a:t>
                      </a:r>
                      <a:endParaRPr lang="en-IN" sz="1600" dirty="0"/>
                    </a:p>
                  </a:txBody>
                  <a:tcPr/>
                </a:tc>
                <a:extLst>
                  <a:ext uri="{0D108BD9-81ED-4DB2-BD59-A6C34878D82A}">
                    <a16:rowId xmlns:a16="http://schemas.microsoft.com/office/drawing/2014/main" val="2209098279"/>
                  </a:ext>
                </a:extLst>
              </a:tr>
              <a:tr h="0">
                <a:tc>
                  <a:txBody>
                    <a:bodyPr/>
                    <a:lstStyle/>
                    <a:p>
                      <a:r>
                        <a:rPr lang="en-US" sz="1600" dirty="0"/>
                        <a:t>J</a:t>
                      </a:r>
                      <a:endParaRPr lang="en-IN" sz="1600" dirty="0"/>
                    </a:p>
                  </a:txBody>
                  <a:tcPr/>
                </a:tc>
                <a:tc>
                  <a:txBody>
                    <a:bodyPr/>
                    <a:lstStyle/>
                    <a:p>
                      <a:pPr algn="ctr"/>
                      <a:r>
                        <a:rPr lang="en-US" sz="1600" dirty="0"/>
                        <a:t>6</a:t>
                      </a:r>
                      <a:endParaRPr lang="en-IN" sz="1600" dirty="0"/>
                    </a:p>
                  </a:txBody>
                  <a:tcPr/>
                </a:tc>
                <a:tc>
                  <a:txBody>
                    <a:bodyPr/>
                    <a:lstStyle/>
                    <a:p>
                      <a:pPr algn="ctr"/>
                      <a:r>
                        <a:rPr lang="en-US" sz="1600" dirty="0"/>
                        <a:t>8</a:t>
                      </a:r>
                      <a:endParaRPr lang="en-IN" sz="1600" dirty="0"/>
                    </a:p>
                  </a:txBody>
                  <a:tcPr/>
                </a:tc>
                <a:tc>
                  <a:txBody>
                    <a:bodyPr/>
                    <a:lstStyle/>
                    <a:p>
                      <a:pPr algn="ctr"/>
                      <a:r>
                        <a:rPr lang="en-US" sz="1600" dirty="0"/>
                        <a:t>4</a:t>
                      </a:r>
                      <a:endParaRPr lang="en-IN" sz="1600" dirty="0"/>
                    </a:p>
                  </a:txBody>
                  <a:tcPr/>
                </a:tc>
                <a:extLst>
                  <a:ext uri="{0D108BD9-81ED-4DB2-BD59-A6C34878D82A}">
                    <a16:rowId xmlns:a16="http://schemas.microsoft.com/office/drawing/2014/main" val="3905262419"/>
                  </a:ext>
                </a:extLst>
              </a:tr>
              <a:tr h="0">
                <a:tc>
                  <a:txBody>
                    <a:bodyPr/>
                    <a:lstStyle/>
                    <a:p>
                      <a:r>
                        <a:rPr lang="en-US" sz="1600" dirty="0"/>
                        <a:t>K</a:t>
                      </a:r>
                      <a:endParaRPr lang="en-IN" sz="1600" dirty="0"/>
                    </a:p>
                  </a:txBody>
                  <a:tcPr/>
                </a:tc>
                <a:tc>
                  <a:txBody>
                    <a:bodyPr/>
                    <a:lstStyle/>
                    <a:p>
                      <a:pPr algn="ctr"/>
                      <a:r>
                        <a:rPr lang="en-US" sz="1600" dirty="0"/>
                        <a:t>6</a:t>
                      </a:r>
                      <a:endParaRPr lang="en-IN" sz="1600" dirty="0"/>
                    </a:p>
                  </a:txBody>
                  <a:tcPr/>
                </a:tc>
                <a:tc>
                  <a:txBody>
                    <a:bodyPr/>
                    <a:lstStyle/>
                    <a:p>
                      <a:pPr algn="ctr"/>
                      <a:r>
                        <a:rPr lang="en-US" sz="1600" dirty="0"/>
                        <a:t>9</a:t>
                      </a:r>
                      <a:endParaRPr lang="en-IN" sz="1600" dirty="0"/>
                    </a:p>
                  </a:txBody>
                  <a:tcPr/>
                </a:tc>
                <a:tc>
                  <a:txBody>
                    <a:bodyPr/>
                    <a:lstStyle/>
                    <a:p>
                      <a:pPr algn="ctr"/>
                      <a:r>
                        <a:rPr lang="en-US" sz="1600" dirty="0"/>
                        <a:t>7</a:t>
                      </a:r>
                      <a:endParaRPr lang="en-IN" sz="1600" dirty="0"/>
                    </a:p>
                  </a:txBody>
                  <a:tcPr/>
                </a:tc>
                <a:extLst>
                  <a:ext uri="{0D108BD9-81ED-4DB2-BD59-A6C34878D82A}">
                    <a16:rowId xmlns:a16="http://schemas.microsoft.com/office/drawing/2014/main" val="3352513055"/>
                  </a:ext>
                </a:extLst>
              </a:tr>
              <a:tr h="0">
                <a:tc>
                  <a:txBody>
                    <a:bodyPr/>
                    <a:lstStyle/>
                    <a:p>
                      <a:r>
                        <a:rPr lang="en-US" sz="1600" dirty="0"/>
                        <a:t>L</a:t>
                      </a:r>
                      <a:endParaRPr lang="en-IN" sz="1600" dirty="0"/>
                    </a:p>
                  </a:txBody>
                  <a:tcPr/>
                </a:tc>
                <a:tc>
                  <a:txBody>
                    <a:bodyPr/>
                    <a:lstStyle/>
                    <a:p>
                      <a:pPr algn="ctr"/>
                      <a:r>
                        <a:rPr lang="en-US" sz="1600" dirty="0"/>
                        <a:t>7</a:t>
                      </a:r>
                      <a:endParaRPr lang="en-IN" sz="1600" dirty="0"/>
                    </a:p>
                  </a:txBody>
                  <a:tcPr/>
                </a:tc>
                <a:tc>
                  <a:txBody>
                    <a:bodyPr/>
                    <a:lstStyle/>
                    <a:p>
                      <a:pPr algn="ctr"/>
                      <a:r>
                        <a:rPr lang="en-US" sz="1600" dirty="0"/>
                        <a:t>9</a:t>
                      </a:r>
                      <a:endParaRPr lang="en-IN" sz="1600" dirty="0"/>
                    </a:p>
                  </a:txBody>
                  <a:tcPr/>
                </a:tc>
                <a:tc>
                  <a:txBody>
                    <a:bodyPr/>
                    <a:lstStyle/>
                    <a:p>
                      <a:pPr algn="ctr"/>
                      <a:r>
                        <a:rPr lang="en-US" sz="1600" dirty="0"/>
                        <a:t>3</a:t>
                      </a:r>
                      <a:endParaRPr lang="en-IN" sz="1600" dirty="0"/>
                    </a:p>
                  </a:txBody>
                  <a:tcPr/>
                </a:tc>
                <a:extLst>
                  <a:ext uri="{0D108BD9-81ED-4DB2-BD59-A6C34878D82A}">
                    <a16:rowId xmlns:a16="http://schemas.microsoft.com/office/drawing/2014/main" val="651658392"/>
                  </a:ext>
                </a:extLst>
              </a:tr>
              <a:tr h="0">
                <a:tc>
                  <a:txBody>
                    <a:bodyPr/>
                    <a:lstStyle/>
                    <a:p>
                      <a:r>
                        <a:rPr lang="en-US" sz="1600" dirty="0"/>
                        <a:t>M</a:t>
                      </a:r>
                      <a:endParaRPr lang="en-IN" sz="1600" dirty="0"/>
                    </a:p>
                  </a:txBody>
                  <a:tcPr/>
                </a:tc>
                <a:tc>
                  <a:txBody>
                    <a:bodyPr/>
                    <a:lstStyle/>
                    <a:p>
                      <a:pPr algn="ctr"/>
                      <a:r>
                        <a:rPr lang="en-US" sz="1600" dirty="0"/>
                        <a:t>8</a:t>
                      </a:r>
                      <a:endParaRPr lang="en-IN" sz="1600" dirty="0"/>
                    </a:p>
                  </a:txBody>
                  <a:tcPr/>
                </a:tc>
                <a:tc>
                  <a:txBody>
                    <a:bodyPr/>
                    <a:lstStyle/>
                    <a:p>
                      <a:pPr algn="ctr"/>
                      <a:r>
                        <a:rPr lang="en-US" sz="1600" dirty="0"/>
                        <a:t>10</a:t>
                      </a:r>
                      <a:endParaRPr lang="en-IN" sz="1600" dirty="0"/>
                    </a:p>
                  </a:txBody>
                  <a:tcPr/>
                </a:tc>
                <a:tc>
                  <a:txBody>
                    <a:bodyPr/>
                    <a:lstStyle/>
                    <a:p>
                      <a:pPr algn="ctr"/>
                      <a:r>
                        <a:rPr lang="en-US" sz="1600" dirty="0"/>
                        <a:t>5</a:t>
                      </a:r>
                      <a:endParaRPr lang="en-IN" sz="1600" dirty="0"/>
                    </a:p>
                  </a:txBody>
                  <a:tcPr/>
                </a:tc>
                <a:extLst>
                  <a:ext uri="{0D108BD9-81ED-4DB2-BD59-A6C34878D82A}">
                    <a16:rowId xmlns:a16="http://schemas.microsoft.com/office/drawing/2014/main" val="2985120728"/>
                  </a:ext>
                </a:extLst>
              </a:tr>
              <a:tr h="0">
                <a:tc>
                  <a:txBody>
                    <a:bodyPr/>
                    <a:lstStyle/>
                    <a:p>
                      <a:r>
                        <a:rPr lang="en-US" sz="1600" dirty="0"/>
                        <a:t>N</a:t>
                      </a:r>
                      <a:endParaRPr lang="en-IN" sz="1600" dirty="0"/>
                    </a:p>
                  </a:txBody>
                  <a:tcPr/>
                </a:tc>
                <a:tc>
                  <a:txBody>
                    <a:bodyPr/>
                    <a:lstStyle/>
                    <a:p>
                      <a:pPr algn="ctr"/>
                      <a:r>
                        <a:rPr lang="en-US" sz="1600" dirty="0"/>
                        <a:t>9</a:t>
                      </a:r>
                      <a:endParaRPr lang="en-IN" sz="1600" dirty="0"/>
                    </a:p>
                  </a:txBody>
                  <a:tcPr/>
                </a:tc>
                <a:tc>
                  <a:txBody>
                    <a:bodyPr/>
                    <a:lstStyle/>
                    <a:p>
                      <a:pPr algn="ctr"/>
                      <a:r>
                        <a:rPr lang="en-US" sz="1600" dirty="0"/>
                        <a:t>10</a:t>
                      </a:r>
                      <a:endParaRPr lang="en-IN" sz="1600" dirty="0"/>
                    </a:p>
                  </a:txBody>
                  <a:tcPr/>
                </a:tc>
                <a:tc>
                  <a:txBody>
                    <a:bodyPr/>
                    <a:lstStyle/>
                    <a:p>
                      <a:pPr algn="ctr"/>
                      <a:r>
                        <a:rPr lang="en-US" sz="1600" dirty="0"/>
                        <a:t>6</a:t>
                      </a:r>
                      <a:endParaRPr lang="en-IN" sz="1600" dirty="0"/>
                    </a:p>
                  </a:txBody>
                  <a:tcPr/>
                </a:tc>
                <a:extLst>
                  <a:ext uri="{0D108BD9-81ED-4DB2-BD59-A6C34878D82A}">
                    <a16:rowId xmlns:a16="http://schemas.microsoft.com/office/drawing/2014/main" val="652934475"/>
                  </a:ext>
                </a:extLst>
              </a:tr>
              <a:tr h="0">
                <a:tc>
                  <a:txBody>
                    <a:bodyPr/>
                    <a:lstStyle/>
                    <a:p>
                      <a:r>
                        <a:rPr lang="en-US" sz="1600" dirty="0"/>
                        <a:t>O</a:t>
                      </a:r>
                      <a:endParaRPr lang="en-IN" sz="1600" dirty="0"/>
                    </a:p>
                  </a:txBody>
                  <a:tcPr/>
                </a:tc>
                <a:tc>
                  <a:txBody>
                    <a:bodyPr/>
                    <a:lstStyle/>
                    <a:p>
                      <a:pPr algn="ctr"/>
                      <a:r>
                        <a:rPr lang="en-US" sz="1600" dirty="0"/>
                        <a:t>10</a:t>
                      </a:r>
                      <a:endParaRPr lang="en-IN" sz="1600" dirty="0"/>
                    </a:p>
                  </a:txBody>
                  <a:tcPr/>
                </a:tc>
                <a:tc>
                  <a:txBody>
                    <a:bodyPr/>
                    <a:lstStyle/>
                    <a:p>
                      <a:pPr algn="ctr"/>
                      <a:r>
                        <a:rPr lang="en-US" sz="1600" dirty="0"/>
                        <a:t>11</a:t>
                      </a:r>
                      <a:endParaRPr lang="en-IN" sz="1600" dirty="0"/>
                    </a:p>
                  </a:txBody>
                  <a:tcPr/>
                </a:tc>
                <a:tc>
                  <a:txBody>
                    <a:bodyPr/>
                    <a:lstStyle/>
                    <a:p>
                      <a:pPr algn="ctr"/>
                      <a:r>
                        <a:rPr lang="en-US" sz="1600" dirty="0"/>
                        <a:t>4</a:t>
                      </a:r>
                      <a:endParaRPr lang="en-IN" sz="1600" dirty="0"/>
                    </a:p>
                  </a:txBody>
                  <a:tcPr/>
                </a:tc>
                <a:extLst>
                  <a:ext uri="{0D108BD9-81ED-4DB2-BD59-A6C34878D82A}">
                    <a16:rowId xmlns:a16="http://schemas.microsoft.com/office/drawing/2014/main" val="2102711318"/>
                  </a:ext>
                </a:extLst>
              </a:tr>
            </a:tbl>
          </a:graphicData>
        </a:graphic>
      </p:graphicFrame>
      <p:sp>
        <p:nvSpPr>
          <p:cNvPr id="7" name="TextBox 6">
            <a:extLst>
              <a:ext uri="{FF2B5EF4-FFF2-40B4-BE49-F238E27FC236}">
                <a16:creationId xmlns:a16="http://schemas.microsoft.com/office/drawing/2014/main" id="{47E4D952-12B5-57BE-0CD0-A21E76229848}"/>
              </a:ext>
            </a:extLst>
          </p:cNvPr>
          <p:cNvSpPr txBox="1"/>
          <p:nvPr/>
        </p:nvSpPr>
        <p:spPr>
          <a:xfrm>
            <a:off x="6112215" y="814962"/>
            <a:ext cx="5948023" cy="4154984"/>
          </a:xfrm>
          <a:prstGeom prst="rect">
            <a:avLst/>
          </a:prstGeom>
          <a:noFill/>
        </p:spPr>
        <p:txBody>
          <a:bodyPr wrap="square">
            <a:spAutoFit/>
          </a:bodyPr>
          <a:lstStyle/>
          <a:p>
            <a:pPr marL="342900" indent="-342900" algn="just">
              <a:buFont typeface="Arial" panose="020B0604020202020204" pitchFamily="34" charset="0"/>
              <a:buChar char="•"/>
            </a:pPr>
            <a:r>
              <a:rPr lang="en-IN" sz="2400" dirty="0"/>
              <a:t>Draw an AOA network diagram representing the project. Put the node number in circles and draw arrows from node to node, labelling each arrow with the activity letter and estimated time.</a:t>
            </a:r>
          </a:p>
          <a:p>
            <a:pPr marL="342900" indent="-342900" algn="just">
              <a:buFont typeface="Arial" panose="020B0604020202020204" pitchFamily="34" charset="0"/>
              <a:buChar char="•"/>
            </a:pPr>
            <a:r>
              <a:rPr lang="en-IN" sz="2400" dirty="0"/>
              <a:t>Identify all of the paths on the network diagram and note how long they are.</a:t>
            </a:r>
          </a:p>
          <a:p>
            <a:pPr marL="342900" indent="-342900" algn="just">
              <a:buFont typeface="Arial" panose="020B0604020202020204" pitchFamily="34" charset="0"/>
              <a:buChar char="•"/>
            </a:pPr>
            <a:r>
              <a:rPr lang="en-IN" sz="2400" dirty="0"/>
              <a:t>What is the critical path for this project and how long is it?</a:t>
            </a:r>
          </a:p>
          <a:p>
            <a:pPr marL="342900" indent="-342900" algn="just">
              <a:buFont typeface="Arial" panose="020B0604020202020204" pitchFamily="34" charset="0"/>
              <a:buChar char="•"/>
            </a:pPr>
            <a:r>
              <a:rPr lang="en-IN" sz="2400" dirty="0"/>
              <a:t>What is the shortest possible time needed to complete this project?</a:t>
            </a:r>
          </a:p>
        </p:txBody>
      </p:sp>
    </p:spTree>
    <p:extLst>
      <p:ext uri="{BB962C8B-B14F-4D97-AF65-F5344CB8AC3E}">
        <p14:creationId xmlns:p14="http://schemas.microsoft.com/office/powerpoint/2010/main" val="1055370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35434-5B7D-E1A3-5F18-D39803064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F084AC-EB46-F6DF-27E5-506F0586070F}"/>
              </a:ext>
            </a:extLst>
          </p:cNvPr>
          <p:cNvSpPr>
            <a:spLocks noGrp="1"/>
          </p:cNvSpPr>
          <p:nvPr>
            <p:ph type="title"/>
          </p:nvPr>
        </p:nvSpPr>
        <p:spPr/>
        <p:txBody>
          <a:bodyPr/>
          <a:lstStyle/>
          <a:p>
            <a:r>
              <a:rPr lang="en-US" dirty="0"/>
              <a:t>Exercise 4</a:t>
            </a:r>
            <a:endParaRPr lang="en-IN" dirty="0"/>
          </a:p>
        </p:txBody>
      </p:sp>
      <p:graphicFrame>
        <p:nvGraphicFramePr>
          <p:cNvPr id="4" name="Content Placeholder 3">
            <a:extLst>
              <a:ext uri="{FF2B5EF4-FFF2-40B4-BE49-F238E27FC236}">
                <a16:creationId xmlns:a16="http://schemas.microsoft.com/office/drawing/2014/main" id="{BC633761-CFFD-16F3-1AF8-D53302A3F372}"/>
              </a:ext>
            </a:extLst>
          </p:cNvPr>
          <p:cNvGraphicFramePr>
            <a:graphicFrameLocks noGrp="1"/>
          </p:cNvGraphicFramePr>
          <p:nvPr>
            <p:ph idx="1"/>
          </p:nvPr>
        </p:nvGraphicFramePr>
        <p:xfrm>
          <a:off x="131762" y="814962"/>
          <a:ext cx="5948025" cy="4343400"/>
        </p:xfrm>
        <a:graphic>
          <a:graphicData uri="http://schemas.openxmlformats.org/drawingml/2006/table">
            <a:tbl>
              <a:tblPr firstRow="1" bandRow="1">
                <a:tableStyleId>{5C22544A-7EE6-4342-B048-85BDC9FD1C3A}</a:tableStyleId>
              </a:tblPr>
              <a:tblGrid>
                <a:gridCol w="1006374">
                  <a:extLst>
                    <a:ext uri="{9D8B030D-6E8A-4147-A177-3AD203B41FA5}">
                      <a16:colId xmlns:a16="http://schemas.microsoft.com/office/drawing/2014/main" val="1249481121"/>
                    </a:ext>
                  </a:extLst>
                </a:gridCol>
                <a:gridCol w="1536970">
                  <a:extLst>
                    <a:ext uri="{9D8B030D-6E8A-4147-A177-3AD203B41FA5}">
                      <a16:colId xmlns:a16="http://schemas.microsoft.com/office/drawing/2014/main" val="2680387547"/>
                    </a:ext>
                  </a:extLst>
                </a:gridCol>
                <a:gridCol w="1536971">
                  <a:extLst>
                    <a:ext uri="{9D8B030D-6E8A-4147-A177-3AD203B41FA5}">
                      <a16:colId xmlns:a16="http://schemas.microsoft.com/office/drawing/2014/main" val="1226462027"/>
                    </a:ext>
                  </a:extLst>
                </a:gridCol>
                <a:gridCol w="1867710">
                  <a:extLst>
                    <a:ext uri="{9D8B030D-6E8A-4147-A177-3AD203B41FA5}">
                      <a16:colId xmlns:a16="http://schemas.microsoft.com/office/drawing/2014/main" val="1144705273"/>
                    </a:ext>
                  </a:extLst>
                </a:gridCol>
              </a:tblGrid>
              <a:tr h="370840">
                <a:tc>
                  <a:txBody>
                    <a:bodyPr/>
                    <a:lstStyle/>
                    <a:p>
                      <a:r>
                        <a:rPr lang="en-US" dirty="0"/>
                        <a:t>Activity</a:t>
                      </a:r>
                      <a:endParaRPr lang="en-IN" dirty="0"/>
                    </a:p>
                  </a:txBody>
                  <a:tcPr/>
                </a:tc>
                <a:tc>
                  <a:txBody>
                    <a:bodyPr/>
                    <a:lstStyle/>
                    <a:p>
                      <a:r>
                        <a:rPr lang="en-US" dirty="0"/>
                        <a:t>Initial Node</a:t>
                      </a:r>
                      <a:endParaRPr lang="en-IN" dirty="0"/>
                    </a:p>
                  </a:txBody>
                  <a:tcPr/>
                </a:tc>
                <a:tc>
                  <a:txBody>
                    <a:bodyPr/>
                    <a:lstStyle/>
                    <a:p>
                      <a:r>
                        <a:rPr lang="en-US" dirty="0"/>
                        <a:t>Final Node</a:t>
                      </a:r>
                      <a:endParaRPr lang="en-IN" dirty="0"/>
                    </a:p>
                  </a:txBody>
                  <a:tcPr/>
                </a:tc>
                <a:tc>
                  <a:txBody>
                    <a:bodyPr/>
                    <a:lstStyle/>
                    <a:p>
                      <a:r>
                        <a:rPr lang="en-US" dirty="0"/>
                        <a:t>Estimated Duration</a:t>
                      </a:r>
                      <a:endParaRPr lang="en-IN" dirty="0"/>
                    </a:p>
                  </a:txBody>
                  <a:tcPr/>
                </a:tc>
                <a:extLst>
                  <a:ext uri="{0D108BD9-81ED-4DB2-BD59-A6C34878D82A}">
                    <a16:rowId xmlns:a16="http://schemas.microsoft.com/office/drawing/2014/main" val="2984533652"/>
                  </a:ext>
                </a:extLst>
              </a:tr>
              <a:tr h="360000">
                <a:tc>
                  <a:txBody>
                    <a:bodyPr/>
                    <a:lstStyle/>
                    <a:p>
                      <a:r>
                        <a:rPr lang="en-US" dirty="0"/>
                        <a:t>A</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1697415775"/>
                  </a:ext>
                </a:extLst>
              </a:tr>
              <a:tr h="370840">
                <a:tc>
                  <a:txBody>
                    <a:bodyPr/>
                    <a:lstStyle/>
                    <a:p>
                      <a:r>
                        <a:rPr lang="en-US" dirty="0"/>
                        <a:t>B</a:t>
                      </a:r>
                      <a:endParaRPr lang="en-IN" dirty="0"/>
                    </a:p>
                  </a:txBody>
                  <a:tcPr/>
                </a:tc>
                <a:tc>
                  <a:txBody>
                    <a:bodyPr/>
                    <a:lstStyle/>
                    <a:p>
                      <a:pPr algn="ctr"/>
                      <a:r>
                        <a:rPr lang="en-US" dirty="0"/>
                        <a:t>1</a:t>
                      </a:r>
                      <a:endParaRPr lang="en-IN" dirty="0"/>
                    </a:p>
                  </a:txBody>
                  <a:tcPr/>
                </a:tc>
                <a:tc>
                  <a:txBody>
                    <a:bodyPr/>
                    <a:lstStyle/>
                    <a:p>
                      <a:pPr algn="ctr"/>
                      <a:r>
                        <a:rPr lang="en-US" dirty="0"/>
                        <a:t>3</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3156642248"/>
                  </a:ext>
                </a:extLst>
              </a:tr>
              <a:tr h="370840">
                <a:tc>
                  <a:txBody>
                    <a:bodyPr/>
                    <a:lstStyle/>
                    <a:p>
                      <a:r>
                        <a:rPr lang="en-US" dirty="0"/>
                        <a:t>C</a:t>
                      </a:r>
                      <a:endParaRPr lang="en-IN" dirty="0"/>
                    </a:p>
                  </a:txBody>
                  <a:tcPr/>
                </a:tc>
                <a:tc>
                  <a:txBody>
                    <a:bodyPr/>
                    <a:lstStyle/>
                    <a:p>
                      <a:pPr algn="ctr"/>
                      <a:r>
                        <a:rPr lang="en-US" dirty="0"/>
                        <a:t>1</a:t>
                      </a:r>
                      <a:endParaRPr lang="en-IN" dirty="0"/>
                    </a:p>
                  </a:txBody>
                  <a:tcPr/>
                </a:tc>
                <a:tc>
                  <a:txBody>
                    <a:bodyPr/>
                    <a:lstStyle/>
                    <a:p>
                      <a:pPr algn="ctr"/>
                      <a:r>
                        <a:rPr lang="en-US" dirty="0"/>
                        <a:t>4</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3162431693"/>
                  </a:ext>
                </a:extLst>
              </a:tr>
              <a:tr h="370840">
                <a:tc>
                  <a:txBody>
                    <a:bodyPr/>
                    <a:lstStyle/>
                    <a:p>
                      <a:r>
                        <a:rPr lang="en-US" dirty="0"/>
                        <a:t>D</a:t>
                      </a:r>
                      <a:endParaRPr lang="en-IN" dirty="0"/>
                    </a:p>
                  </a:txBody>
                  <a:tcPr/>
                </a:tc>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1623953607"/>
                  </a:ext>
                </a:extLst>
              </a:tr>
              <a:tr h="370840">
                <a:tc>
                  <a:txBody>
                    <a:bodyPr/>
                    <a:lstStyle/>
                    <a:p>
                      <a:r>
                        <a:rPr lang="en-US" dirty="0"/>
                        <a:t>E</a:t>
                      </a:r>
                      <a:endParaRPr lang="en-IN" dirty="0"/>
                    </a:p>
                  </a:txBody>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1634301180"/>
                  </a:ext>
                </a:extLst>
              </a:tr>
              <a:tr h="370840">
                <a:tc>
                  <a:txBody>
                    <a:bodyPr/>
                    <a:lstStyle/>
                    <a:p>
                      <a:r>
                        <a:rPr lang="en-US" dirty="0"/>
                        <a:t>F</a:t>
                      </a:r>
                      <a:endParaRPr lang="en-IN" dirty="0"/>
                    </a:p>
                  </a:txBody>
                  <a:tcPr/>
                </a:tc>
                <a:tc>
                  <a:txBody>
                    <a:bodyPr/>
                    <a:lstStyle/>
                    <a:p>
                      <a:pPr algn="ctr"/>
                      <a:r>
                        <a:rPr lang="en-US" dirty="0"/>
                        <a:t>4</a:t>
                      </a:r>
                      <a:endParaRPr lang="en-IN" dirty="0"/>
                    </a:p>
                  </a:txBody>
                  <a:tcPr/>
                </a:tc>
                <a:tc>
                  <a:txBody>
                    <a:bodyPr/>
                    <a:lstStyle/>
                    <a:p>
                      <a:pPr algn="ctr"/>
                      <a:r>
                        <a:rPr lang="en-US" dirty="0"/>
                        <a:t>6</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1070954934"/>
                  </a:ext>
                </a:extLst>
              </a:tr>
              <a:tr h="370840">
                <a:tc>
                  <a:txBody>
                    <a:bodyPr/>
                    <a:lstStyle/>
                    <a:p>
                      <a:r>
                        <a:rPr lang="en-US" dirty="0"/>
                        <a:t>G</a:t>
                      </a:r>
                      <a:endParaRPr lang="en-IN" dirty="0"/>
                    </a:p>
                  </a:txBody>
                  <a:tcPr/>
                </a:tc>
                <a:tc>
                  <a:txBody>
                    <a:bodyPr/>
                    <a:lstStyle/>
                    <a:p>
                      <a:pPr algn="ctr"/>
                      <a:r>
                        <a:rPr lang="en-US" dirty="0"/>
                        <a:t>5</a:t>
                      </a:r>
                      <a:endParaRPr lang="en-IN" dirty="0"/>
                    </a:p>
                  </a:txBody>
                  <a:tcPr/>
                </a:tc>
                <a:tc>
                  <a:txBody>
                    <a:bodyPr/>
                    <a:lstStyle/>
                    <a:p>
                      <a:pPr algn="ctr"/>
                      <a:r>
                        <a:rPr lang="en-US" dirty="0"/>
                        <a:t>6</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1899162113"/>
                  </a:ext>
                </a:extLst>
              </a:tr>
              <a:tr h="370840">
                <a:tc>
                  <a:txBody>
                    <a:bodyPr/>
                    <a:lstStyle/>
                    <a:p>
                      <a:r>
                        <a:rPr lang="en-US" dirty="0"/>
                        <a:t>H</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512381566"/>
                  </a:ext>
                </a:extLst>
              </a:tr>
              <a:tr h="370840">
                <a:tc>
                  <a:txBody>
                    <a:bodyPr/>
                    <a:lstStyle/>
                    <a:p>
                      <a:r>
                        <a:rPr lang="en-US" dirty="0"/>
                        <a:t>I</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2209098279"/>
                  </a:ext>
                </a:extLst>
              </a:tr>
              <a:tr h="370840">
                <a:tc>
                  <a:txBody>
                    <a:bodyPr/>
                    <a:lstStyle/>
                    <a:p>
                      <a:r>
                        <a:rPr lang="en-US" dirty="0"/>
                        <a:t>J</a:t>
                      </a:r>
                      <a:endParaRPr lang="en-IN" dirty="0"/>
                    </a:p>
                  </a:txBody>
                  <a:tcPr/>
                </a:tc>
                <a:tc>
                  <a:txBody>
                    <a:bodyPr/>
                    <a:lstStyle/>
                    <a:p>
                      <a:pPr algn="ctr"/>
                      <a:r>
                        <a:rPr lang="en-US" dirty="0"/>
                        <a:t>7</a:t>
                      </a:r>
                      <a:endParaRPr lang="en-IN" dirty="0"/>
                    </a:p>
                  </a:txBody>
                  <a:tcPr/>
                </a:tc>
                <a:tc>
                  <a:txBody>
                    <a:bodyPr/>
                    <a:lstStyle/>
                    <a:p>
                      <a:pPr algn="ctr"/>
                      <a:r>
                        <a:rPr lang="en-US" dirty="0"/>
                        <a:t>8</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3905262419"/>
                  </a:ext>
                </a:extLst>
              </a:tr>
            </a:tbl>
          </a:graphicData>
        </a:graphic>
      </p:graphicFrame>
      <p:sp>
        <p:nvSpPr>
          <p:cNvPr id="7" name="TextBox 6">
            <a:extLst>
              <a:ext uri="{FF2B5EF4-FFF2-40B4-BE49-F238E27FC236}">
                <a16:creationId xmlns:a16="http://schemas.microsoft.com/office/drawing/2014/main" id="{FB5FFE73-7F97-66B1-2B6E-6701295788DC}"/>
              </a:ext>
            </a:extLst>
          </p:cNvPr>
          <p:cNvSpPr txBox="1"/>
          <p:nvPr/>
        </p:nvSpPr>
        <p:spPr>
          <a:xfrm>
            <a:off x="6112215" y="814962"/>
            <a:ext cx="5948023" cy="4154984"/>
          </a:xfrm>
          <a:prstGeom prst="rect">
            <a:avLst/>
          </a:prstGeom>
          <a:noFill/>
        </p:spPr>
        <p:txBody>
          <a:bodyPr wrap="square">
            <a:spAutoFit/>
          </a:bodyPr>
          <a:lstStyle/>
          <a:p>
            <a:pPr marL="342900" indent="-342900" algn="just">
              <a:buFont typeface="Arial" panose="020B0604020202020204" pitchFamily="34" charset="0"/>
              <a:buChar char="•"/>
            </a:pPr>
            <a:r>
              <a:rPr lang="en-IN" sz="2400" dirty="0"/>
              <a:t>Draw an AOA network diagram representing the project. Put the node number in circles and draw arrows from node to node, labelling each arrow with the activity letter and estimated time.</a:t>
            </a:r>
          </a:p>
          <a:p>
            <a:pPr marL="342900" indent="-342900" algn="just">
              <a:buFont typeface="Arial" panose="020B0604020202020204" pitchFamily="34" charset="0"/>
              <a:buChar char="•"/>
            </a:pPr>
            <a:r>
              <a:rPr lang="en-IN" sz="2400" dirty="0"/>
              <a:t>Identify all of the paths on the network diagram and note how long they are.</a:t>
            </a:r>
          </a:p>
          <a:p>
            <a:pPr marL="342900" indent="-342900" algn="just">
              <a:buFont typeface="Arial" panose="020B0604020202020204" pitchFamily="34" charset="0"/>
              <a:buChar char="•"/>
            </a:pPr>
            <a:r>
              <a:rPr lang="en-IN" sz="2400" dirty="0"/>
              <a:t>What is the critical path for this project and how long is it?</a:t>
            </a:r>
          </a:p>
          <a:p>
            <a:pPr marL="342900" indent="-342900" algn="just">
              <a:buFont typeface="Arial" panose="020B0604020202020204" pitchFamily="34" charset="0"/>
              <a:buChar char="•"/>
            </a:pPr>
            <a:r>
              <a:rPr lang="en-IN" sz="2400" dirty="0"/>
              <a:t>What is the shortest possible time needed to complete this project?</a:t>
            </a:r>
          </a:p>
        </p:txBody>
      </p:sp>
    </p:spTree>
    <p:extLst>
      <p:ext uri="{BB962C8B-B14F-4D97-AF65-F5344CB8AC3E}">
        <p14:creationId xmlns:p14="http://schemas.microsoft.com/office/powerpoint/2010/main" val="699512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Estimating Activity Resources and Duration</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- 7</a:t>
            </a:r>
          </a:p>
        </p:txBody>
      </p:sp>
    </p:spTree>
    <p:extLst>
      <p:ext uri="{BB962C8B-B14F-4D97-AF65-F5344CB8AC3E}">
        <p14:creationId xmlns:p14="http://schemas.microsoft.com/office/powerpoint/2010/main" val="3092055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F8E6-A340-E662-38EB-DE49C9AE2EC8}"/>
              </a:ext>
            </a:extLst>
          </p:cNvPr>
          <p:cNvSpPr>
            <a:spLocks noGrp="1"/>
          </p:cNvSpPr>
          <p:nvPr>
            <p:ph type="title"/>
          </p:nvPr>
        </p:nvSpPr>
        <p:spPr/>
        <p:txBody>
          <a:bodyPr/>
          <a:lstStyle/>
          <a:p>
            <a:r>
              <a:rPr lang="en-IN" dirty="0"/>
              <a:t>Estimating Activity Resources</a:t>
            </a:r>
          </a:p>
        </p:txBody>
      </p:sp>
      <p:sp>
        <p:nvSpPr>
          <p:cNvPr id="3" name="Content Placeholder 2">
            <a:extLst>
              <a:ext uri="{FF2B5EF4-FFF2-40B4-BE49-F238E27FC236}">
                <a16:creationId xmlns:a16="http://schemas.microsoft.com/office/drawing/2014/main" id="{B478104B-FE11-7F42-CD0A-F9582C02A795}"/>
              </a:ext>
            </a:extLst>
          </p:cNvPr>
          <p:cNvSpPr>
            <a:spLocks noGrp="1"/>
          </p:cNvSpPr>
          <p:nvPr>
            <p:ph idx="1"/>
          </p:nvPr>
        </p:nvSpPr>
        <p:spPr/>
        <p:txBody>
          <a:bodyPr/>
          <a:lstStyle/>
          <a:p>
            <a:r>
              <a:rPr lang="en-US" dirty="0"/>
              <a:t>You must have a </a:t>
            </a:r>
            <a:r>
              <a:rPr lang="en-US" b="1" dirty="0"/>
              <a:t>good idea </a:t>
            </a:r>
            <a:r>
              <a:rPr lang="en-US" dirty="0"/>
              <a:t>of the </a:t>
            </a:r>
            <a:r>
              <a:rPr lang="en-US" b="1" dirty="0">
                <a:solidFill>
                  <a:schemeClr val="tx2"/>
                </a:solidFill>
              </a:rPr>
              <a:t>quantity</a:t>
            </a:r>
            <a:r>
              <a:rPr lang="en-US" b="1" dirty="0"/>
              <a:t> </a:t>
            </a:r>
            <a:r>
              <a:rPr lang="en-US" dirty="0"/>
              <a:t>and </a:t>
            </a:r>
            <a:r>
              <a:rPr lang="en-US" b="1" dirty="0">
                <a:solidFill>
                  <a:schemeClr val="tx2"/>
                </a:solidFill>
              </a:rPr>
              <a:t>type of resources </a:t>
            </a:r>
            <a:r>
              <a:rPr lang="en-US" dirty="0"/>
              <a:t>(people, equipment, and materials) that will be </a:t>
            </a:r>
            <a:r>
              <a:rPr lang="en-US" b="1" dirty="0"/>
              <a:t>assigned </a:t>
            </a:r>
            <a:r>
              <a:rPr lang="en-US" dirty="0"/>
              <a:t>to each activity. </a:t>
            </a:r>
          </a:p>
          <a:p>
            <a:r>
              <a:rPr lang="en-US" dirty="0"/>
              <a:t>The </a:t>
            </a:r>
            <a:r>
              <a:rPr lang="en-US" b="1" dirty="0">
                <a:solidFill>
                  <a:schemeClr val="tx2"/>
                </a:solidFill>
              </a:rPr>
              <a:t>nature of the project </a:t>
            </a:r>
            <a:r>
              <a:rPr lang="en-US" dirty="0"/>
              <a:t>and the </a:t>
            </a:r>
            <a:r>
              <a:rPr lang="en-US" b="1" dirty="0"/>
              <a:t>organization </a:t>
            </a:r>
            <a:r>
              <a:rPr lang="en-US" dirty="0"/>
              <a:t>will affect </a:t>
            </a:r>
            <a:r>
              <a:rPr lang="en-US" b="1" dirty="0"/>
              <a:t>resource estimates</a:t>
            </a:r>
            <a:r>
              <a:rPr lang="en-US" dirty="0"/>
              <a:t>. </a:t>
            </a:r>
          </a:p>
          <a:p>
            <a:r>
              <a:rPr lang="en-US" b="1" dirty="0"/>
              <a:t>Expert judgment</a:t>
            </a:r>
            <a:r>
              <a:rPr lang="en-US" dirty="0"/>
              <a:t>, </a:t>
            </a:r>
            <a:r>
              <a:rPr lang="en-US" b="1" dirty="0"/>
              <a:t>estimating data</a:t>
            </a:r>
            <a:r>
              <a:rPr lang="en-US" dirty="0"/>
              <a:t>, and </a:t>
            </a:r>
            <a:r>
              <a:rPr lang="en-US" b="1" dirty="0"/>
              <a:t>project management software </a:t>
            </a:r>
            <a:r>
              <a:rPr lang="en-US" dirty="0"/>
              <a:t>are </a:t>
            </a:r>
            <a:r>
              <a:rPr lang="en-US" b="1" dirty="0"/>
              <a:t>tools</a:t>
            </a:r>
            <a:r>
              <a:rPr lang="en-US" dirty="0"/>
              <a:t> that can assist in resource estimating. </a:t>
            </a:r>
          </a:p>
          <a:p>
            <a:r>
              <a:rPr lang="en-US" dirty="0"/>
              <a:t>The people involved must have </a:t>
            </a:r>
            <a:r>
              <a:rPr lang="en-US" b="1" dirty="0">
                <a:solidFill>
                  <a:schemeClr val="tx2"/>
                </a:solidFill>
              </a:rPr>
              <a:t>experience</a:t>
            </a:r>
            <a:r>
              <a:rPr lang="en-US" b="1" dirty="0"/>
              <a:t> </a:t>
            </a:r>
            <a:r>
              <a:rPr lang="en-US" dirty="0"/>
              <a:t>and </a:t>
            </a:r>
            <a:r>
              <a:rPr lang="en-US" b="1" dirty="0">
                <a:solidFill>
                  <a:schemeClr val="tx2"/>
                </a:solidFill>
              </a:rPr>
              <a:t>expertise</a:t>
            </a:r>
            <a:r>
              <a:rPr lang="en-US" b="1" dirty="0"/>
              <a:t> </a:t>
            </a:r>
            <a:r>
              <a:rPr lang="en-US" dirty="0"/>
              <a:t>in </a:t>
            </a:r>
            <a:r>
              <a:rPr lang="en-US" b="1" dirty="0"/>
              <a:t>similar projects</a:t>
            </a:r>
            <a:r>
              <a:rPr lang="en-US" dirty="0"/>
              <a:t>.</a:t>
            </a:r>
          </a:p>
          <a:p>
            <a:endParaRPr lang="en-IN" dirty="0"/>
          </a:p>
        </p:txBody>
      </p:sp>
    </p:spTree>
    <p:extLst>
      <p:ext uri="{BB962C8B-B14F-4D97-AF65-F5344CB8AC3E}">
        <p14:creationId xmlns:p14="http://schemas.microsoft.com/office/powerpoint/2010/main" val="229266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25C3-437D-2C37-1FF0-74EB3F60D016}"/>
              </a:ext>
            </a:extLst>
          </p:cNvPr>
          <p:cNvSpPr>
            <a:spLocks noGrp="1"/>
          </p:cNvSpPr>
          <p:nvPr>
            <p:ph type="title"/>
          </p:nvPr>
        </p:nvSpPr>
        <p:spPr/>
        <p:txBody>
          <a:bodyPr/>
          <a:lstStyle/>
          <a:p>
            <a:r>
              <a:rPr lang="en-IN" dirty="0"/>
              <a:t>Estimating Activity Resources (contd.)</a:t>
            </a:r>
          </a:p>
        </p:txBody>
      </p:sp>
      <p:sp>
        <p:nvSpPr>
          <p:cNvPr id="3" name="Content Placeholder 2">
            <a:extLst>
              <a:ext uri="{FF2B5EF4-FFF2-40B4-BE49-F238E27FC236}">
                <a16:creationId xmlns:a16="http://schemas.microsoft.com/office/drawing/2014/main" id="{B3EC5B50-9EA8-1232-7903-A2425BBCCB5F}"/>
              </a:ext>
            </a:extLst>
          </p:cNvPr>
          <p:cNvSpPr>
            <a:spLocks noGrp="1"/>
          </p:cNvSpPr>
          <p:nvPr>
            <p:ph idx="1"/>
          </p:nvPr>
        </p:nvSpPr>
        <p:spPr/>
        <p:txBody>
          <a:bodyPr/>
          <a:lstStyle/>
          <a:p>
            <a:pPr marL="0" indent="0">
              <a:buNone/>
            </a:pPr>
            <a:r>
              <a:rPr lang="en-US" dirty="0"/>
              <a:t>Important </a:t>
            </a:r>
            <a:r>
              <a:rPr lang="en-US" b="1" dirty="0"/>
              <a:t>questions to answer</a:t>
            </a:r>
            <a:r>
              <a:rPr lang="en-US" dirty="0"/>
              <a:t> when </a:t>
            </a:r>
            <a:r>
              <a:rPr lang="en-US" b="1" dirty="0">
                <a:solidFill>
                  <a:schemeClr val="accent6"/>
                </a:solidFill>
              </a:rPr>
              <a:t>estimating activity resources</a:t>
            </a:r>
            <a:r>
              <a:rPr lang="en-US" dirty="0"/>
              <a:t> includes:</a:t>
            </a:r>
          </a:p>
          <a:p>
            <a:r>
              <a:rPr lang="en-US" dirty="0"/>
              <a:t>How </a:t>
            </a:r>
            <a:r>
              <a:rPr lang="en-US" b="1" dirty="0">
                <a:solidFill>
                  <a:schemeClr val="tx2"/>
                </a:solidFill>
              </a:rPr>
              <a:t>difficult</a:t>
            </a:r>
            <a:r>
              <a:rPr lang="en-US" b="1" dirty="0"/>
              <a:t> will specific </a:t>
            </a:r>
            <a:r>
              <a:rPr lang="en-US" b="1" dirty="0">
                <a:solidFill>
                  <a:schemeClr val="tx2"/>
                </a:solidFill>
              </a:rPr>
              <a:t>activities</a:t>
            </a:r>
            <a:r>
              <a:rPr lang="en-US" dirty="0"/>
              <a:t> be on this project?</a:t>
            </a:r>
          </a:p>
          <a:p>
            <a:r>
              <a:rPr lang="en-US" dirty="0"/>
              <a:t>Is </a:t>
            </a:r>
            <a:r>
              <a:rPr lang="en-US" b="1" dirty="0">
                <a:solidFill>
                  <a:schemeClr val="tx2"/>
                </a:solidFill>
              </a:rPr>
              <a:t>anything unique </a:t>
            </a:r>
            <a:r>
              <a:rPr lang="en-US" b="1" dirty="0"/>
              <a:t>in the project’s scope</a:t>
            </a:r>
            <a:r>
              <a:rPr lang="en-US" dirty="0"/>
              <a:t> statement that will affect resources?</a:t>
            </a:r>
          </a:p>
          <a:p>
            <a:r>
              <a:rPr lang="en-US" dirty="0"/>
              <a:t>What is the organization’s </a:t>
            </a:r>
            <a:r>
              <a:rPr lang="en-US" b="1" dirty="0">
                <a:solidFill>
                  <a:schemeClr val="tx2"/>
                </a:solidFill>
              </a:rPr>
              <a:t>history</a:t>
            </a:r>
            <a:r>
              <a:rPr lang="en-US" b="1" dirty="0"/>
              <a:t> </a:t>
            </a:r>
            <a:r>
              <a:rPr lang="en-US" b="1" dirty="0">
                <a:solidFill>
                  <a:schemeClr val="tx2"/>
                </a:solidFill>
              </a:rPr>
              <a:t>in</a:t>
            </a:r>
            <a:r>
              <a:rPr lang="en-US" b="1" dirty="0"/>
              <a:t> doing </a:t>
            </a:r>
            <a:r>
              <a:rPr lang="en-US" b="1" dirty="0">
                <a:solidFill>
                  <a:schemeClr val="tx2"/>
                </a:solidFill>
              </a:rPr>
              <a:t>similar activities</a:t>
            </a:r>
            <a:r>
              <a:rPr lang="en-US" dirty="0"/>
              <a:t>? </a:t>
            </a:r>
          </a:p>
          <a:p>
            <a:r>
              <a:rPr lang="en-US" dirty="0"/>
              <a:t>Does the organization have </a:t>
            </a:r>
            <a:r>
              <a:rPr lang="en-US" b="1" dirty="0"/>
              <a:t>people, equipment, </a:t>
            </a:r>
            <a:r>
              <a:rPr lang="en-US" dirty="0"/>
              <a:t>and</a:t>
            </a:r>
            <a:r>
              <a:rPr lang="en-US" b="1" dirty="0"/>
              <a:t> materials</a:t>
            </a:r>
            <a:r>
              <a:rPr lang="en-US" dirty="0"/>
              <a:t> that are </a:t>
            </a:r>
            <a:r>
              <a:rPr lang="en-US" b="1" dirty="0">
                <a:solidFill>
                  <a:schemeClr val="tx2"/>
                </a:solidFill>
              </a:rPr>
              <a:t>capable</a:t>
            </a:r>
            <a:r>
              <a:rPr lang="en-US" dirty="0"/>
              <a:t> and </a:t>
            </a:r>
            <a:r>
              <a:rPr lang="en-US" b="1" dirty="0">
                <a:solidFill>
                  <a:schemeClr val="tx2"/>
                </a:solidFill>
              </a:rPr>
              <a:t>available</a:t>
            </a:r>
            <a:r>
              <a:rPr lang="en-US" dirty="0"/>
              <a:t> for performing the work? </a:t>
            </a:r>
          </a:p>
          <a:p>
            <a:r>
              <a:rPr lang="en-US" dirty="0"/>
              <a:t>Could any organizational </a:t>
            </a:r>
            <a:r>
              <a:rPr lang="en-US" b="1" dirty="0">
                <a:solidFill>
                  <a:schemeClr val="tx2"/>
                </a:solidFill>
              </a:rPr>
              <a:t>policies affect</a:t>
            </a:r>
            <a:r>
              <a:rPr lang="en-US" b="1" dirty="0"/>
              <a:t> </a:t>
            </a:r>
            <a:r>
              <a:rPr lang="en-US" dirty="0"/>
              <a:t>the </a:t>
            </a:r>
            <a:r>
              <a:rPr lang="en-US" b="1" dirty="0"/>
              <a:t>availability of resources</a:t>
            </a:r>
            <a:r>
              <a:rPr lang="en-US" dirty="0"/>
              <a:t>?</a:t>
            </a:r>
          </a:p>
          <a:p>
            <a:r>
              <a:rPr lang="en-US" dirty="0"/>
              <a:t>Would it make sense to </a:t>
            </a:r>
            <a:r>
              <a:rPr lang="en-US" b="1" dirty="0">
                <a:solidFill>
                  <a:schemeClr val="tx2"/>
                </a:solidFill>
              </a:rPr>
              <a:t>outsource</a:t>
            </a:r>
            <a:r>
              <a:rPr lang="en-US" dirty="0"/>
              <a:t> some of the work? </a:t>
            </a:r>
          </a:p>
          <a:p>
            <a:r>
              <a:rPr lang="en-US" dirty="0"/>
              <a:t>Will outsourcing </a:t>
            </a:r>
            <a:r>
              <a:rPr lang="en-US" b="1" dirty="0">
                <a:solidFill>
                  <a:schemeClr val="tx2"/>
                </a:solidFill>
              </a:rPr>
              <a:t>increase or decrease </a:t>
            </a:r>
            <a:r>
              <a:rPr lang="en-US" dirty="0"/>
              <a:t>the amount of </a:t>
            </a:r>
            <a:r>
              <a:rPr lang="en-US" b="1" dirty="0">
                <a:solidFill>
                  <a:schemeClr val="tx2"/>
                </a:solidFill>
              </a:rPr>
              <a:t>resources needed </a:t>
            </a:r>
            <a:r>
              <a:rPr lang="en-US" dirty="0"/>
              <a:t>and when they will be available?</a:t>
            </a:r>
            <a:endParaRPr lang="en-IN" dirty="0"/>
          </a:p>
        </p:txBody>
      </p:sp>
    </p:spTree>
    <p:extLst>
      <p:ext uri="{BB962C8B-B14F-4D97-AF65-F5344CB8AC3E}">
        <p14:creationId xmlns:p14="http://schemas.microsoft.com/office/powerpoint/2010/main" val="25176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8471-5963-7C7E-58CD-A5E6D288AD6C}"/>
              </a:ext>
            </a:extLst>
          </p:cNvPr>
          <p:cNvSpPr>
            <a:spLocks noGrp="1"/>
          </p:cNvSpPr>
          <p:nvPr>
            <p:ph type="title"/>
          </p:nvPr>
        </p:nvSpPr>
        <p:spPr/>
        <p:txBody>
          <a:bodyPr/>
          <a:lstStyle/>
          <a:p>
            <a:r>
              <a:rPr lang="en-IN" dirty="0"/>
              <a:t>Estimating Activity Resources (contd.)</a:t>
            </a:r>
          </a:p>
        </p:txBody>
      </p:sp>
      <p:sp>
        <p:nvSpPr>
          <p:cNvPr id="3" name="Content Placeholder 2">
            <a:extLst>
              <a:ext uri="{FF2B5EF4-FFF2-40B4-BE49-F238E27FC236}">
                <a16:creationId xmlns:a16="http://schemas.microsoft.com/office/drawing/2014/main" id="{915BF4F2-991E-85FA-4255-A0AF5C36F7D1}"/>
              </a:ext>
            </a:extLst>
          </p:cNvPr>
          <p:cNvSpPr>
            <a:spLocks noGrp="1"/>
          </p:cNvSpPr>
          <p:nvPr>
            <p:ph idx="1"/>
          </p:nvPr>
        </p:nvSpPr>
        <p:spPr/>
        <p:txBody>
          <a:bodyPr/>
          <a:lstStyle/>
          <a:p>
            <a:r>
              <a:rPr lang="en-US" dirty="0"/>
              <a:t>It is important to </a:t>
            </a:r>
            <a:r>
              <a:rPr lang="en-US" b="1" dirty="0"/>
              <a:t>thoroughly </a:t>
            </a:r>
            <a:r>
              <a:rPr lang="en-US" b="1" dirty="0">
                <a:solidFill>
                  <a:schemeClr val="tx2"/>
                </a:solidFill>
              </a:rPr>
              <a:t>brainstorm</a:t>
            </a:r>
            <a:r>
              <a:rPr lang="en-US" b="1" dirty="0"/>
              <a:t> </a:t>
            </a:r>
            <a:r>
              <a:rPr lang="en-US" dirty="0"/>
              <a:t>and </a:t>
            </a:r>
            <a:r>
              <a:rPr lang="en-US" b="1" dirty="0">
                <a:solidFill>
                  <a:schemeClr val="tx2"/>
                </a:solidFill>
              </a:rPr>
              <a:t>evaluate alternatives </a:t>
            </a:r>
            <a:r>
              <a:rPr lang="en-US" dirty="0"/>
              <a:t>related to </a:t>
            </a:r>
            <a:r>
              <a:rPr lang="en-US" b="1" dirty="0"/>
              <a:t>resources</a:t>
            </a:r>
            <a:r>
              <a:rPr lang="en-US" dirty="0"/>
              <a:t>, especially on projects that </a:t>
            </a:r>
            <a:r>
              <a:rPr lang="en-US" b="1" dirty="0"/>
              <a:t>involve people </a:t>
            </a:r>
            <a:r>
              <a:rPr lang="en-US" dirty="0"/>
              <a:t>from </a:t>
            </a:r>
            <a:r>
              <a:rPr lang="en-US" b="1" dirty="0"/>
              <a:t>multiple disciplines </a:t>
            </a:r>
            <a:r>
              <a:rPr lang="en-US" dirty="0"/>
              <a:t>and </a:t>
            </a:r>
            <a:r>
              <a:rPr lang="en-US" b="1" dirty="0"/>
              <a:t>companies</a:t>
            </a:r>
            <a:r>
              <a:rPr lang="en-US" dirty="0"/>
              <a:t>.</a:t>
            </a:r>
          </a:p>
          <a:p>
            <a:r>
              <a:rPr lang="en-US" dirty="0"/>
              <a:t>It is often effective to </a:t>
            </a:r>
            <a:r>
              <a:rPr lang="en-US" b="1" dirty="0"/>
              <a:t>solicit ideas </a:t>
            </a:r>
            <a:r>
              <a:rPr lang="en-US" dirty="0"/>
              <a:t>from different people to help </a:t>
            </a:r>
            <a:r>
              <a:rPr lang="en-US" b="1" dirty="0"/>
              <a:t>develop alternatives </a:t>
            </a:r>
            <a:r>
              <a:rPr lang="en-US" dirty="0"/>
              <a:t>and </a:t>
            </a:r>
            <a:r>
              <a:rPr lang="en-US" b="1" dirty="0"/>
              <a:t>address resource-related issues </a:t>
            </a:r>
            <a:r>
              <a:rPr lang="en-US" dirty="0"/>
              <a:t>early in a project.</a:t>
            </a:r>
          </a:p>
          <a:p>
            <a:r>
              <a:rPr lang="en-US" dirty="0"/>
              <a:t>The main </a:t>
            </a:r>
            <a:r>
              <a:rPr lang="en-US" b="1" dirty="0"/>
              <a:t>outputs </a:t>
            </a:r>
            <a:r>
              <a:rPr lang="en-US" dirty="0"/>
              <a:t>of the resource estimating process include </a:t>
            </a:r>
          </a:p>
          <a:p>
            <a:pPr lvl="1"/>
            <a:r>
              <a:rPr lang="en-US" dirty="0"/>
              <a:t>Activity resource requirement list</a:t>
            </a:r>
          </a:p>
          <a:p>
            <a:pPr lvl="1"/>
            <a:r>
              <a:rPr lang="en-US" dirty="0"/>
              <a:t>Resource breakdown structure</a:t>
            </a:r>
          </a:p>
          <a:p>
            <a:pPr lvl="1"/>
            <a:r>
              <a:rPr lang="en-US" dirty="0"/>
              <a:t>Project documents updates</a:t>
            </a:r>
          </a:p>
          <a:p>
            <a:r>
              <a:rPr lang="en-US" dirty="0"/>
              <a:t>A </a:t>
            </a:r>
            <a:r>
              <a:rPr lang="en-US" b="1" dirty="0"/>
              <a:t>resource breakdown structure </a:t>
            </a:r>
            <a:r>
              <a:rPr lang="en-US" dirty="0"/>
              <a:t>is a </a:t>
            </a:r>
            <a:r>
              <a:rPr lang="en-US" b="1" dirty="0"/>
              <a:t>hierarchical structure </a:t>
            </a:r>
            <a:r>
              <a:rPr lang="en-US" dirty="0"/>
              <a:t>that identifies the </a:t>
            </a:r>
            <a:r>
              <a:rPr lang="en-US" b="1" dirty="0"/>
              <a:t>project’s resources</a:t>
            </a:r>
            <a:r>
              <a:rPr lang="en-US" dirty="0"/>
              <a:t> by </a:t>
            </a:r>
            <a:r>
              <a:rPr lang="en-US" b="1" dirty="0"/>
              <a:t>category </a:t>
            </a:r>
            <a:r>
              <a:rPr lang="en-US" dirty="0"/>
              <a:t>and </a:t>
            </a:r>
            <a:r>
              <a:rPr lang="en-US" b="1" dirty="0"/>
              <a:t>type</a:t>
            </a:r>
            <a:r>
              <a:rPr lang="en-US" dirty="0"/>
              <a:t>.</a:t>
            </a:r>
          </a:p>
          <a:p>
            <a:r>
              <a:rPr lang="en-US" b="1" dirty="0"/>
              <a:t>Resource categories </a:t>
            </a:r>
            <a:r>
              <a:rPr lang="en-US" dirty="0"/>
              <a:t>might include analysts, programmers, and testers.</a:t>
            </a:r>
            <a:endParaRPr lang="en-IN" dirty="0"/>
          </a:p>
        </p:txBody>
      </p:sp>
    </p:spTree>
    <p:extLst>
      <p:ext uri="{BB962C8B-B14F-4D97-AF65-F5344CB8AC3E}">
        <p14:creationId xmlns:p14="http://schemas.microsoft.com/office/powerpoint/2010/main" val="146450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AF1B-D82B-2748-C292-466D752A5F0F}"/>
              </a:ext>
            </a:extLst>
          </p:cNvPr>
          <p:cNvSpPr>
            <a:spLocks noGrp="1"/>
          </p:cNvSpPr>
          <p:nvPr>
            <p:ph type="title"/>
          </p:nvPr>
        </p:nvSpPr>
        <p:spPr/>
        <p:txBody>
          <a:bodyPr/>
          <a:lstStyle/>
          <a:p>
            <a:r>
              <a:rPr lang="en-IN" dirty="0"/>
              <a:t>Estimating Activity Durations</a:t>
            </a:r>
          </a:p>
        </p:txBody>
      </p:sp>
      <p:sp>
        <p:nvSpPr>
          <p:cNvPr id="3" name="Content Placeholder 2">
            <a:extLst>
              <a:ext uri="{FF2B5EF4-FFF2-40B4-BE49-F238E27FC236}">
                <a16:creationId xmlns:a16="http://schemas.microsoft.com/office/drawing/2014/main" id="{75AD4D64-29F8-D825-5629-0026D6F3D55A}"/>
              </a:ext>
            </a:extLst>
          </p:cNvPr>
          <p:cNvSpPr>
            <a:spLocks noGrp="1"/>
          </p:cNvSpPr>
          <p:nvPr>
            <p:ph idx="1"/>
          </p:nvPr>
        </p:nvSpPr>
        <p:spPr/>
        <p:txBody>
          <a:bodyPr/>
          <a:lstStyle/>
          <a:p>
            <a:r>
              <a:rPr lang="en-US" b="1" dirty="0">
                <a:solidFill>
                  <a:schemeClr val="accent6"/>
                </a:solidFill>
              </a:rPr>
              <a:t>Duration</a:t>
            </a:r>
            <a:r>
              <a:rPr lang="en-US" dirty="0"/>
              <a:t> includes the</a:t>
            </a:r>
            <a:r>
              <a:rPr lang="en-US" b="1" dirty="0"/>
              <a:t> </a:t>
            </a:r>
            <a:r>
              <a:rPr lang="en-US" b="1" dirty="0">
                <a:solidFill>
                  <a:schemeClr val="accent6"/>
                </a:solidFill>
              </a:rPr>
              <a:t>actual amount of time</a:t>
            </a:r>
            <a:r>
              <a:rPr lang="en-US" dirty="0"/>
              <a:t> worked on an activity </a:t>
            </a:r>
            <a:r>
              <a:rPr lang="en-US" b="1" dirty="0">
                <a:solidFill>
                  <a:schemeClr val="accent6"/>
                </a:solidFill>
              </a:rPr>
              <a:t>plus elapsed time</a:t>
            </a:r>
            <a:r>
              <a:rPr lang="en-US" dirty="0"/>
              <a:t>. </a:t>
            </a:r>
          </a:p>
          <a:p>
            <a:r>
              <a:rPr lang="en-US" dirty="0"/>
              <a:t>E.g., even though it might take one workweek or five workdays to do the actual work, the duration estimate might be two weeks to allow extra time needed to obtain outside information. The people or resources assigned to a task will also affect the task duration estimate.</a:t>
            </a:r>
          </a:p>
          <a:p>
            <a:r>
              <a:rPr lang="en-US" dirty="0"/>
              <a:t>One of the most important considerations in making activity duration estimates is the availability of resources, especially human resources. </a:t>
            </a:r>
          </a:p>
          <a:p>
            <a:pPr lvl="1"/>
            <a:r>
              <a:rPr lang="en-US" dirty="0"/>
              <a:t>What specific skills do people need to do the work? </a:t>
            </a:r>
          </a:p>
          <a:p>
            <a:pPr lvl="1"/>
            <a:r>
              <a:rPr lang="en-US" dirty="0"/>
              <a:t>What are the skill levels of the people assigned to the project? </a:t>
            </a:r>
          </a:p>
          <a:p>
            <a:pPr lvl="1"/>
            <a:r>
              <a:rPr lang="en-US" dirty="0"/>
              <a:t>How many people are expected to be available to work on the project at any one time?</a:t>
            </a:r>
          </a:p>
          <a:p>
            <a:r>
              <a:rPr lang="en-US" dirty="0"/>
              <a:t>A </a:t>
            </a:r>
            <a:r>
              <a:rPr lang="en-US" b="1" dirty="0"/>
              <a:t>three-point estimate</a:t>
            </a:r>
            <a:r>
              <a:rPr lang="en-US" dirty="0"/>
              <a:t> includes an </a:t>
            </a:r>
            <a:r>
              <a:rPr lang="en-US" b="1" dirty="0"/>
              <a:t>optimistic </a:t>
            </a:r>
            <a:r>
              <a:rPr lang="en-US" dirty="0"/>
              <a:t>(three weeks), </a:t>
            </a:r>
            <a:r>
              <a:rPr lang="en-US" b="1" dirty="0"/>
              <a:t>most likely </a:t>
            </a:r>
            <a:r>
              <a:rPr lang="en-US" dirty="0"/>
              <a:t>(four weeks), and </a:t>
            </a:r>
            <a:r>
              <a:rPr lang="en-US" b="1" dirty="0"/>
              <a:t>pessimistic  </a:t>
            </a:r>
            <a:r>
              <a:rPr lang="en-US" dirty="0"/>
              <a:t>(five weeks)</a:t>
            </a:r>
            <a:r>
              <a:rPr lang="en-US" b="1" dirty="0"/>
              <a:t> </a:t>
            </a:r>
            <a:r>
              <a:rPr lang="en-US" dirty="0"/>
              <a:t>estimate.</a:t>
            </a:r>
          </a:p>
          <a:p>
            <a:r>
              <a:rPr lang="en-US" dirty="0"/>
              <a:t>The </a:t>
            </a:r>
            <a:r>
              <a:rPr lang="en-US" b="1" dirty="0"/>
              <a:t>optimistic estimate </a:t>
            </a:r>
            <a:r>
              <a:rPr lang="en-US" dirty="0"/>
              <a:t>is based on a </a:t>
            </a:r>
            <a:r>
              <a:rPr lang="en-US" b="1" dirty="0"/>
              <a:t>best-case scenario</a:t>
            </a:r>
            <a:r>
              <a:rPr lang="en-US" dirty="0"/>
              <a:t>, while the </a:t>
            </a:r>
            <a:r>
              <a:rPr lang="en-US" b="1" dirty="0"/>
              <a:t>pessimistic estimate </a:t>
            </a:r>
            <a:r>
              <a:rPr lang="en-US" dirty="0"/>
              <a:t>is based on a </a:t>
            </a:r>
            <a:r>
              <a:rPr lang="en-US" b="1" dirty="0"/>
              <a:t>worst-case scenario</a:t>
            </a:r>
            <a:r>
              <a:rPr lang="en-US" dirty="0"/>
              <a:t>.</a:t>
            </a:r>
            <a:endParaRPr lang="en-IN" dirty="0"/>
          </a:p>
        </p:txBody>
      </p:sp>
    </p:spTree>
    <p:extLst>
      <p:ext uri="{BB962C8B-B14F-4D97-AF65-F5344CB8AC3E}">
        <p14:creationId xmlns:p14="http://schemas.microsoft.com/office/powerpoint/2010/main" val="224271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17BB389-3844-2575-F577-64910E047DB6}"/>
              </a:ext>
            </a:extLst>
          </p:cNvPr>
          <p:cNvSpPr txBox="1">
            <a:spLocks/>
          </p:cNvSpPr>
          <p:nvPr/>
        </p:nvSpPr>
        <p:spPr>
          <a:xfrm>
            <a:off x="131179" y="3087372"/>
            <a:ext cx="11929641" cy="16110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3600" dirty="0"/>
              <a:t>It can be </a:t>
            </a:r>
            <a:r>
              <a:rPr lang="en-US" sz="3600" dirty="0">
                <a:solidFill>
                  <a:schemeClr val="accent5"/>
                </a:solidFill>
              </a:rPr>
              <a:t>product-related</a:t>
            </a:r>
            <a:r>
              <a:rPr lang="en-US" sz="3600" dirty="0"/>
              <a:t>, such as a piece of hardware or software, or </a:t>
            </a:r>
            <a:r>
              <a:rPr lang="en-US" sz="3600" dirty="0">
                <a:solidFill>
                  <a:schemeClr val="accent5"/>
                </a:solidFill>
              </a:rPr>
              <a:t>process-related</a:t>
            </a:r>
            <a:r>
              <a:rPr lang="en-US" sz="3600" dirty="0"/>
              <a:t>, such as a planning document or meeting minutes.</a:t>
            </a:r>
            <a:endParaRPr lang="en-IN" sz="3600" dirty="0"/>
          </a:p>
        </p:txBody>
      </p:sp>
      <p:sp>
        <p:nvSpPr>
          <p:cNvPr id="3" name="TextBox 2">
            <a:extLst>
              <a:ext uri="{FF2B5EF4-FFF2-40B4-BE49-F238E27FC236}">
                <a16:creationId xmlns:a16="http://schemas.microsoft.com/office/drawing/2014/main" id="{F5F0C14C-6FBC-1A97-22AA-3BA7267485B3}"/>
              </a:ext>
            </a:extLst>
          </p:cNvPr>
          <p:cNvSpPr txBox="1"/>
          <p:nvPr/>
        </p:nvSpPr>
        <p:spPr>
          <a:xfrm>
            <a:off x="131177" y="2256375"/>
            <a:ext cx="3273503" cy="830997"/>
          </a:xfrm>
          <a:prstGeom prst="rect">
            <a:avLst/>
          </a:prstGeom>
          <a:noFill/>
        </p:spPr>
        <p:txBody>
          <a:bodyPr wrap="square">
            <a:spAutoFit/>
          </a:bodyPr>
          <a:lstStyle/>
          <a:p>
            <a:r>
              <a:rPr lang="en-US" sz="4800" b="1" dirty="0"/>
              <a:t>Deliverables</a:t>
            </a:r>
            <a:endParaRPr lang="en-IN" sz="4800" dirty="0"/>
          </a:p>
        </p:txBody>
      </p:sp>
      <p:sp>
        <p:nvSpPr>
          <p:cNvPr id="4" name="Oval 3">
            <a:extLst>
              <a:ext uri="{FF2B5EF4-FFF2-40B4-BE49-F238E27FC236}">
                <a16:creationId xmlns:a16="http://schemas.microsoft.com/office/drawing/2014/main" id="{666359D5-2A43-0420-AC47-A09742947E9D}"/>
              </a:ext>
            </a:extLst>
          </p:cNvPr>
          <p:cNvSpPr/>
          <p:nvPr/>
        </p:nvSpPr>
        <p:spPr>
          <a:xfrm>
            <a:off x="-904672" y="-619610"/>
            <a:ext cx="2052537" cy="2052537"/>
          </a:xfrm>
          <a:prstGeom prst="ellipse">
            <a:avLst/>
          </a:prstGeom>
          <a:no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FC83EE4-ED29-E4B8-3A35-C83B0CB49508}"/>
              </a:ext>
            </a:extLst>
          </p:cNvPr>
          <p:cNvSpPr/>
          <p:nvPr/>
        </p:nvSpPr>
        <p:spPr>
          <a:xfrm>
            <a:off x="11239018" y="4408468"/>
            <a:ext cx="2542477" cy="2542477"/>
          </a:xfrm>
          <a:prstGeom prst="ellipse">
            <a:avLst/>
          </a:prstGeom>
          <a:no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570F4E3-345C-292E-2869-A95C203B9BA7}"/>
              </a:ext>
            </a:extLst>
          </p:cNvPr>
          <p:cNvSpPr/>
          <p:nvPr/>
        </p:nvSpPr>
        <p:spPr>
          <a:xfrm>
            <a:off x="1702409" y="6436965"/>
            <a:ext cx="1027960" cy="1027960"/>
          </a:xfrm>
          <a:prstGeom prst="ellipse">
            <a:avLst/>
          </a:prstGeom>
          <a:solidFill>
            <a:srgbClr val="CAE4F6"/>
          </a:solidFill>
          <a:ln w="1524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0339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Developing the Schedule using Tools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- 8</a:t>
            </a:r>
          </a:p>
        </p:txBody>
      </p:sp>
    </p:spTree>
    <p:extLst>
      <p:ext uri="{BB962C8B-B14F-4D97-AF65-F5344CB8AC3E}">
        <p14:creationId xmlns:p14="http://schemas.microsoft.com/office/powerpoint/2010/main" val="3883764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02DA-F66B-0A5E-A64B-37313CBE3385}"/>
              </a:ext>
            </a:extLst>
          </p:cNvPr>
          <p:cNvSpPr>
            <a:spLocks noGrp="1"/>
          </p:cNvSpPr>
          <p:nvPr>
            <p:ph type="title"/>
          </p:nvPr>
        </p:nvSpPr>
        <p:spPr/>
        <p:txBody>
          <a:bodyPr/>
          <a:lstStyle/>
          <a:p>
            <a:r>
              <a:rPr lang="en-IN" dirty="0"/>
              <a:t>Developing the Schedule</a:t>
            </a:r>
          </a:p>
        </p:txBody>
      </p:sp>
      <p:sp>
        <p:nvSpPr>
          <p:cNvPr id="3" name="Content Placeholder 2">
            <a:extLst>
              <a:ext uri="{FF2B5EF4-FFF2-40B4-BE49-F238E27FC236}">
                <a16:creationId xmlns:a16="http://schemas.microsoft.com/office/drawing/2014/main" id="{E05F75AD-3D85-9606-F0A0-78EC9A0B8174}"/>
              </a:ext>
            </a:extLst>
          </p:cNvPr>
          <p:cNvSpPr>
            <a:spLocks noGrp="1"/>
          </p:cNvSpPr>
          <p:nvPr>
            <p:ph idx="1"/>
          </p:nvPr>
        </p:nvSpPr>
        <p:spPr/>
        <p:txBody>
          <a:bodyPr/>
          <a:lstStyle/>
          <a:p>
            <a:r>
              <a:rPr lang="en-US" b="1" dirty="0"/>
              <a:t>Schedule development</a:t>
            </a:r>
            <a:r>
              <a:rPr lang="en-US" dirty="0"/>
              <a:t> uses the </a:t>
            </a:r>
            <a:r>
              <a:rPr lang="en-US" b="1" dirty="0"/>
              <a:t>results </a:t>
            </a:r>
            <a:r>
              <a:rPr lang="en-US" dirty="0"/>
              <a:t>of all the </a:t>
            </a:r>
            <a:r>
              <a:rPr lang="en-US" b="1" dirty="0"/>
              <a:t>preceding project time management processes </a:t>
            </a:r>
            <a:r>
              <a:rPr lang="en-US" dirty="0"/>
              <a:t>to </a:t>
            </a:r>
            <a:r>
              <a:rPr lang="en-US" b="1" dirty="0">
                <a:solidFill>
                  <a:schemeClr val="tx2"/>
                </a:solidFill>
              </a:rPr>
              <a:t>determine </a:t>
            </a:r>
            <a:r>
              <a:rPr lang="en-US" dirty="0"/>
              <a:t>the </a:t>
            </a:r>
            <a:r>
              <a:rPr lang="en-US" b="1" dirty="0">
                <a:solidFill>
                  <a:schemeClr val="tx2"/>
                </a:solidFill>
              </a:rPr>
              <a:t>start</a:t>
            </a:r>
            <a:r>
              <a:rPr lang="en-US" b="1" dirty="0"/>
              <a:t> </a:t>
            </a:r>
            <a:r>
              <a:rPr lang="en-US" dirty="0"/>
              <a:t>and </a:t>
            </a:r>
            <a:r>
              <a:rPr lang="en-US" b="1" dirty="0">
                <a:solidFill>
                  <a:schemeClr val="tx2"/>
                </a:solidFill>
              </a:rPr>
              <a:t>end dates </a:t>
            </a:r>
            <a:r>
              <a:rPr lang="en-US" dirty="0"/>
              <a:t>of the project and its activities. </a:t>
            </a:r>
          </a:p>
          <a:p>
            <a:r>
              <a:rPr lang="en-US" dirty="0"/>
              <a:t>The ultimate </a:t>
            </a:r>
            <a:r>
              <a:rPr lang="en-US" b="1" dirty="0"/>
              <a:t>goal </a:t>
            </a:r>
            <a:r>
              <a:rPr lang="en-US" dirty="0"/>
              <a:t>of developing a realistic project schedule is to </a:t>
            </a:r>
            <a:r>
              <a:rPr lang="en-US" b="1" dirty="0"/>
              <a:t>provide </a:t>
            </a:r>
            <a:r>
              <a:rPr lang="en-US" dirty="0"/>
              <a:t>a </a:t>
            </a:r>
            <a:r>
              <a:rPr lang="en-US" b="1" dirty="0"/>
              <a:t>basis for monitoring project progress </a:t>
            </a:r>
            <a:r>
              <a:rPr lang="en-US" dirty="0"/>
              <a:t>for the </a:t>
            </a:r>
            <a:r>
              <a:rPr lang="en-US" b="1" dirty="0"/>
              <a:t>time dimension </a:t>
            </a:r>
            <a:r>
              <a:rPr lang="en-US" dirty="0"/>
              <a:t>of the project. </a:t>
            </a:r>
          </a:p>
          <a:p>
            <a:r>
              <a:rPr lang="en-US" dirty="0"/>
              <a:t>The main </a:t>
            </a:r>
            <a:r>
              <a:rPr lang="en-US" b="1" dirty="0"/>
              <a:t>outputs </a:t>
            </a:r>
            <a:r>
              <a:rPr lang="en-US" dirty="0"/>
              <a:t>of this process are </a:t>
            </a:r>
          </a:p>
          <a:p>
            <a:pPr lvl="1"/>
            <a:r>
              <a:rPr lang="en-US" dirty="0"/>
              <a:t>Project schedule, </a:t>
            </a:r>
          </a:p>
          <a:p>
            <a:pPr lvl="1"/>
            <a:r>
              <a:rPr lang="en-US" dirty="0"/>
              <a:t>Schedule baseline</a:t>
            </a:r>
          </a:p>
          <a:p>
            <a:pPr lvl="1"/>
            <a:r>
              <a:rPr lang="en-US" dirty="0"/>
              <a:t>Schedule data</a:t>
            </a:r>
          </a:p>
          <a:p>
            <a:pPr lvl="1"/>
            <a:r>
              <a:rPr lang="en-US" dirty="0"/>
              <a:t>Project calendars</a:t>
            </a:r>
          </a:p>
          <a:p>
            <a:pPr lvl="1"/>
            <a:r>
              <a:rPr lang="en-US" dirty="0"/>
              <a:t>Project management plan updates</a:t>
            </a:r>
          </a:p>
          <a:p>
            <a:pPr lvl="1"/>
            <a:r>
              <a:rPr lang="en-US" dirty="0"/>
              <a:t>Project documents updates</a:t>
            </a:r>
          </a:p>
          <a:p>
            <a:r>
              <a:rPr lang="en-US" b="1" dirty="0"/>
              <a:t>Tools </a:t>
            </a:r>
            <a:r>
              <a:rPr lang="en-US" dirty="0"/>
              <a:t>and </a:t>
            </a:r>
            <a:r>
              <a:rPr lang="en-US" b="1" dirty="0"/>
              <a:t>techniques </a:t>
            </a:r>
            <a:r>
              <a:rPr lang="en-US" dirty="0"/>
              <a:t>assist in schedule development:</a:t>
            </a:r>
          </a:p>
          <a:p>
            <a:pPr lvl="1"/>
            <a:r>
              <a:rPr lang="en-US" dirty="0"/>
              <a:t>Gantt chart</a:t>
            </a:r>
          </a:p>
          <a:p>
            <a:pPr lvl="1"/>
            <a:r>
              <a:rPr lang="en-US" dirty="0"/>
              <a:t>Critical path analysis</a:t>
            </a:r>
          </a:p>
          <a:p>
            <a:pPr lvl="1"/>
            <a:r>
              <a:rPr lang="en-US" dirty="0"/>
              <a:t>Critical chain scheduling</a:t>
            </a:r>
          </a:p>
          <a:p>
            <a:pPr lvl="1"/>
            <a:r>
              <a:rPr lang="en-US" dirty="0"/>
              <a:t>PERT analysis</a:t>
            </a:r>
            <a:endParaRPr lang="en-IN" dirty="0"/>
          </a:p>
        </p:txBody>
      </p:sp>
    </p:spTree>
    <p:extLst>
      <p:ext uri="{BB962C8B-B14F-4D97-AF65-F5344CB8AC3E}">
        <p14:creationId xmlns:p14="http://schemas.microsoft.com/office/powerpoint/2010/main" val="31478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6628-153E-C21F-8F12-8DAA40D1A88B}"/>
              </a:ext>
            </a:extLst>
          </p:cNvPr>
          <p:cNvSpPr>
            <a:spLocks noGrp="1"/>
          </p:cNvSpPr>
          <p:nvPr>
            <p:ph type="title"/>
          </p:nvPr>
        </p:nvSpPr>
        <p:spPr/>
        <p:txBody>
          <a:bodyPr/>
          <a:lstStyle/>
          <a:p>
            <a:r>
              <a:rPr lang="en-IN" dirty="0"/>
              <a:t>Gantt Charts</a:t>
            </a:r>
          </a:p>
        </p:txBody>
      </p:sp>
      <p:sp>
        <p:nvSpPr>
          <p:cNvPr id="3" name="Content Placeholder 2">
            <a:extLst>
              <a:ext uri="{FF2B5EF4-FFF2-40B4-BE49-F238E27FC236}">
                <a16:creationId xmlns:a16="http://schemas.microsoft.com/office/drawing/2014/main" id="{854DAF77-62A5-A6BB-7935-8B5ACB5A6B62}"/>
              </a:ext>
            </a:extLst>
          </p:cNvPr>
          <p:cNvSpPr>
            <a:spLocks noGrp="1"/>
          </p:cNvSpPr>
          <p:nvPr>
            <p:ph idx="1"/>
          </p:nvPr>
        </p:nvSpPr>
        <p:spPr/>
        <p:txBody>
          <a:bodyPr/>
          <a:lstStyle/>
          <a:p>
            <a:r>
              <a:rPr lang="en-US" b="1" dirty="0">
                <a:solidFill>
                  <a:schemeClr val="accent6"/>
                </a:solidFill>
              </a:rPr>
              <a:t>Gantt charts</a:t>
            </a:r>
            <a:r>
              <a:rPr lang="en-US" dirty="0"/>
              <a:t> provide a </a:t>
            </a:r>
            <a:r>
              <a:rPr lang="en-US" b="1" dirty="0"/>
              <a:t>standard format </a:t>
            </a:r>
            <a:r>
              <a:rPr lang="en-US" dirty="0"/>
              <a:t>for </a:t>
            </a:r>
            <a:r>
              <a:rPr lang="en-US" b="1" dirty="0"/>
              <a:t>displaying project schedule information </a:t>
            </a:r>
            <a:r>
              <a:rPr lang="en-US" dirty="0"/>
              <a:t>by </a:t>
            </a:r>
            <a:r>
              <a:rPr lang="en-US" b="1" dirty="0"/>
              <a:t>listing project activities</a:t>
            </a:r>
            <a:r>
              <a:rPr lang="en-US" dirty="0"/>
              <a:t> and their corresponding </a:t>
            </a:r>
            <a:r>
              <a:rPr lang="en-US" b="1" dirty="0"/>
              <a:t>start </a:t>
            </a:r>
            <a:r>
              <a:rPr lang="en-US" dirty="0"/>
              <a:t>and </a:t>
            </a:r>
            <a:r>
              <a:rPr lang="en-US" b="1" dirty="0"/>
              <a:t>finish dates </a:t>
            </a:r>
            <a:r>
              <a:rPr lang="en-US" dirty="0"/>
              <a:t>in calendar form. </a:t>
            </a:r>
          </a:p>
          <a:p>
            <a:r>
              <a:rPr lang="en-US" dirty="0"/>
              <a:t>Gantt charts are sometimes referred to as </a:t>
            </a:r>
            <a:r>
              <a:rPr lang="en-US" b="1" dirty="0"/>
              <a:t>bar charts </a:t>
            </a:r>
            <a:r>
              <a:rPr lang="en-US" dirty="0"/>
              <a:t>because the activities’ </a:t>
            </a:r>
            <a:r>
              <a:rPr lang="en-US" b="1" dirty="0"/>
              <a:t>start</a:t>
            </a:r>
            <a:r>
              <a:rPr lang="en-US" dirty="0"/>
              <a:t> and </a:t>
            </a:r>
            <a:r>
              <a:rPr lang="en-US" b="1" dirty="0"/>
              <a:t>end</a:t>
            </a:r>
            <a:r>
              <a:rPr lang="en-US" dirty="0"/>
              <a:t> </a:t>
            </a:r>
            <a:r>
              <a:rPr lang="en-US" b="1" dirty="0"/>
              <a:t>dates</a:t>
            </a:r>
            <a:r>
              <a:rPr lang="en-US" dirty="0"/>
              <a:t> are shown as</a:t>
            </a:r>
            <a:r>
              <a:rPr lang="en-US" b="1" dirty="0"/>
              <a:t> horizontal bars</a:t>
            </a:r>
            <a:r>
              <a:rPr lang="en-US" dirty="0"/>
              <a:t>. </a:t>
            </a:r>
          </a:p>
          <a:p>
            <a:endParaRPr lang="en-IN" dirty="0"/>
          </a:p>
        </p:txBody>
      </p:sp>
      <p:pic>
        <p:nvPicPr>
          <p:cNvPr id="5" name="Picture 4">
            <a:extLst>
              <a:ext uri="{FF2B5EF4-FFF2-40B4-BE49-F238E27FC236}">
                <a16:creationId xmlns:a16="http://schemas.microsoft.com/office/drawing/2014/main" id="{00560869-6991-E501-0D59-1AA2CEF5D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 y="2342753"/>
            <a:ext cx="9604303" cy="4111256"/>
          </a:xfrm>
          <a:prstGeom prst="rect">
            <a:avLst/>
          </a:prstGeom>
        </p:spPr>
      </p:pic>
    </p:spTree>
    <p:extLst>
      <p:ext uri="{BB962C8B-B14F-4D97-AF65-F5344CB8AC3E}">
        <p14:creationId xmlns:p14="http://schemas.microsoft.com/office/powerpoint/2010/main" val="249526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664E-274F-ACB6-D84A-31537CF787C5}"/>
              </a:ext>
            </a:extLst>
          </p:cNvPr>
          <p:cNvSpPr>
            <a:spLocks noGrp="1"/>
          </p:cNvSpPr>
          <p:nvPr>
            <p:ph type="title"/>
          </p:nvPr>
        </p:nvSpPr>
        <p:spPr/>
        <p:txBody>
          <a:bodyPr/>
          <a:lstStyle/>
          <a:p>
            <a:r>
              <a:rPr lang="en-IN" dirty="0"/>
              <a:t>Different Symbols on the Gantt Charts</a:t>
            </a:r>
          </a:p>
        </p:txBody>
      </p:sp>
      <p:graphicFrame>
        <p:nvGraphicFramePr>
          <p:cNvPr id="4" name="Content Placeholder 3">
            <a:extLst>
              <a:ext uri="{FF2B5EF4-FFF2-40B4-BE49-F238E27FC236}">
                <a16:creationId xmlns:a16="http://schemas.microsoft.com/office/drawing/2014/main" id="{73539B8F-579B-B2DE-FBE3-B168BBD0A415}"/>
              </a:ext>
            </a:extLst>
          </p:cNvPr>
          <p:cNvGraphicFramePr>
            <a:graphicFrameLocks noGrp="1"/>
          </p:cNvGraphicFramePr>
          <p:nvPr>
            <p:ph idx="1"/>
          </p:nvPr>
        </p:nvGraphicFramePr>
        <p:xfrm>
          <a:off x="131763" y="863600"/>
          <a:ext cx="11928474" cy="2764800"/>
        </p:xfrm>
        <a:graphic>
          <a:graphicData uri="http://schemas.openxmlformats.org/drawingml/2006/table">
            <a:tbl>
              <a:tblPr firstRow="1" bandRow="1">
                <a:tableStyleId>{BC89EF96-8CEA-46FF-86C4-4CE0E7609802}</a:tableStyleId>
              </a:tblPr>
              <a:tblGrid>
                <a:gridCol w="1949956">
                  <a:extLst>
                    <a:ext uri="{9D8B030D-6E8A-4147-A177-3AD203B41FA5}">
                      <a16:colId xmlns:a16="http://schemas.microsoft.com/office/drawing/2014/main" val="398903823"/>
                    </a:ext>
                  </a:extLst>
                </a:gridCol>
                <a:gridCol w="9978518">
                  <a:extLst>
                    <a:ext uri="{9D8B030D-6E8A-4147-A177-3AD203B41FA5}">
                      <a16:colId xmlns:a16="http://schemas.microsoft.com/office/drawing/2014/main" val="2243861033"/>
                    </a:ext>
                  </a:extLst>
                </a:gridCol>
              </a:tblGrid>
              <a:tr h="460800">
                <a:tc>
                  <a:txBody>
                    <a:bodyPr/>
                    <a:lstStyle/>
                    <a:p>
                      <a:r>
                        <a:rPr lang="en-US" dirty="0"/>
                        <a:t>Symbol</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2327474172"/>
                  </a:ext>
                </a:extLst>
              </a:tr>
              <a:tr h="460800">
                <a:tc>
                  <a:txBody>
                    <a:bodyPr/>
                    <a:lstStyle/>
                    <a:p>
                      <a:endParaRPr lang="en-IN" dirty="0"/>
                    </a:p>
                  </a:txBody>
                  <a:tcPr/>
                </a:tc>
                <a:tc>
                  <a:txBody>
                    <a:bodyPr/>
                    <a:lstStyle/>
                    <a:p>
                      <a:r>
                        <a:rPr lang="en-US" dirty="0"/>
                        <a:t>Milestone</a:t>
                      </a:r>
                      <a:endParaRPr lang="en-IN" dirty="0"/>
                    </a:p>
                  </a:txBody>
                  <a:tcPr/>
                </a:tc>
                <a:extLst>
                  <a:ext uri="{0D108BD9-81ED-4DB2-BD59-A6C34878D82A}">
                    <a16:rowId xmlns:a16="http://schemas.microsoft.com/office/drawing/2014/main" val="1130116786"/>
                  </a:ext>
                </a:extLst>
              </a:tr>
              <a:tr h="460800">
                <a:tc>
                  <a:txBody>
                    <a:bodyPr/>
                    <a:lstStyle/>
                    <a:p>
                      <a:endParaRPr lang="en-IN" dirty="0"/>
                    </a:p>
                  </a:txBody>
                  <a:tcPr/>
                </a:tc>
                <a:tc>
                  <a:txBody>
                    <a:bodyPr/>
                    <a:lstStyle/>
                    <a:p>
                      <a:r>
                        <a:rPr lang="en-US" dirty="0"/>
                        <a:t>Summary Tasks</a:t>
                      </a:r>
                      <a:endParaRPr lang="en-IN" dirty="0"/>
                    </a:p>
                  </a:txBody>
                  <a:tcPr/>
                </a:tc>
                <a:extLst>
                  <a:ext uri="{0D108BD9-81ED-4DB2-BD59-A6C34878D82A}">
                    <a16:rowId xmlns:a16="http://schemas.microsoft.com/office/drawing/2014/main" val="2966137517"/>
                  </a:ext>
                </a:extLst>
              </a:tr>
              <a:tr h="460800">
                <a:tc>
                  <a:txBody>
                    <a:bodyPr/>
                    <a:lstStyle/>
                    <a:p>
                      <a:endParaRPr lang="en-IN" dirty="0"/>
                    </a:p>
                  </a:txBody>
                  <a:tcPr/>
                </a:tc>
                <a:tc>
                  <a:txBody>
                    <a:bodyPr/>
                    <a:lstStyle/>
                    <a:p>
                      <a:r>
                        <a:rPr lang="en-US" dirty="0"/>
                        <a:t>Task</a:t>
                      </a:r>
                      <a:endParaRPr lang="en-IN" dirty="0"/>
                    </a:p>
                  </a:txBody>
                  <a:tcPr/>
                </a:tc>
                <a:extLst>
                  <a:ext uri="{0D108BD9-81ED-4DB2-BD59-A6C34878D82A}">
                    <a16:rowId xmlns:a16="http://schemas.microsoft.com/office/drawing/2014/main" val="115372700"/>
                  </a:ext>
                </a:extLst>
              </a:tr>
              <a:tr h="460800">
                <a:tc>
                  <a:txBody>
                    <a:bodyPr/>
                    <a:lstStyle/>
                    <a:p>
                      <a:endParaRPr lang="en-IN" dirty="0"/>
                    </a:p>
                  </a:txBody>
                  <a:tcPr/>
                </a:tc>
                <a:tc>
                  <a:txBody>
                    <a:bodyPr/>
                    <a:lstStyle/>
                    <a:p>
                      <a:r>
                        <a:rPr lang="en-US" dirty="0"/>
                        <a:t>Relationships or dependencies</a:t>
                      </a:r>
                      <a:endParaRPr lang="en-IN" dirty="0"/>
                    </a:p>
                  </a:txBody>
                  <a:tcPr/>
                </a:tc>
                <a:extLst>
                  <a:ext uri="{0D108BD9-81ED-4DB2-BD59-A6C34878D82A}">
                    <a16:rowId xmlns:a16="http://schemas.microsoft.com/office/drawing/2014/main" val="3392618032"/>
                  </a:ext>
                </a:extLst>
              </a:tr>
              <a:tr h="460800">
                <a:tc>
                  <a:txBody>
                    <a:bodyPr/>
                    <a:lstStyle/>
                    <a:p>
                      <a:endParaRPr lang="en-IN" dirty="0"/>
                    </a:p>
                  </a:txBody>
                  <a:tcPr/>
                </a:tc>
                <a:tc>
                  <a:txBody>
                    <a:bodyPr/>
                    <a:lstStyle/>
                    <a:p>
                      <a:r>
                        <a:rPr lang="en-US" dirty="0"/>
                        <a:t>Slipped Milestone</a:t>
                      </a:r>
                      <a:endParaRPr lang="en-IN" dirty="0"/>
                    </a:p>
                  </a:txBody>
                  <a:tcPr/>
                </a:tc>
                <a:extLst>
                  <a:ext uri="{0D108BD9-81ED-4DB2-BD59-A6C34878D82A}">
                    <a16:rowId xmlns:a16="http://schemas.microsoft.com/office/drawing/2014/main" val="3604144049"/>
                  </a:ext>
                </a:extLst>
              </a:tr>
            </a:tbl>
          </a:graphicData>
        </a:graphic>
      </p:graphicFrame>
      <p:sp>
        <p:nvSpPr>
          <p:cNvPr id="5" name="Diamond 4">
            <a:extLst>
              <a:ext uri="{FF2B5EF4-FFF2-40B4-BE49-F238E27FC236}">
                <a16:creationId xmlns:a16="http://schemas.microsoft.com/office/drawing/2014/main" id="{579B4758-3CB7-8239-BEBB-BE56A6699FF6}"/>
              </a:ext>
            </a:extLst>
          </p:cNvPr>
          <p:cNvSpPr/>
          <p:nvPr/>
        </p:nvSpPr>
        <p:spPr>
          <a:xfrm>
            <a:off x="310894" y="1404763"/>
            <a:ext cx="184826" cy="252919"/>
          </a:xfrm>
          <a:prstGeom prst="diamond">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4340F485-1F7B-D5DD-2FA2-65D11A9D36F8}"/>
              </a:ext>
            </a:extLst>
          </p:cNvPr>
          <p:cNvGrpSpPr/>
          <p:nvPr/>
        </p:nvGrpSpPr>
        <p:grpSpPr>
          <a:xfrm>
            <a:off x="310957" y="1916062"/>
            <a:ext cx="842286" cy="175099"/>
            <a:chOff x="680936" y="1692613"/>
            <a:chExt cx="554477" cy="175099"/>
          </a:xfrm>
        </p:grpSpPr>
        <p:sp>
          <p:nvSpPr>
            <p:cNvPr id="6" name="Rectangle 5">
              <a:extLst>
                <a:ext uri="{FF2B5EF4-FFF2-40B4-BE49-F238E27FC236}">
                  <a16:creationId xmlns:a16="http://schemas.microsoft.com/office/drawing/2014/main" id="{8F7BE76A-8548-ED8C-871C-C17443452FB6}"/>
                </a:ext>
              </a:extLst>
            </p:cNvPr>
            <p:cNvSpPr/>
            <p:nvPr/>
          </p:nvSpPr>
          <p:spPr>
            <a:xfrm>
              <a:off x="680936" y="1692613"/>
              <a:ext cx="554477" cy="87549"/>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3E2A3EF5-C768-7C2B-61D5-1F8546C2E7FE}"/>
                </a:ext>
              </a:extLst>
            </p:cNvPr>
            <p:cNvSpPr/>
            <p:nvPr/>
          </p:nvSpPr>
          <p:spPr>
            <a:xfrm rot="10800000">
              <a:off x="684949" y="1780162"/>
              <a:ext cx="100325" cy="87550"/>
            </a:xfrm>
            <a:prstGeom prst="triangle">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9FC09C39-EED0-36B5-2329-EDA8063D6EA6}"/>
                </a:ext>
              </a:extLst>
            </p:cNvPr>
            <p:cNvSpPr/>
            <p:nvPr/>
          </p:nvSpPr>
          <p:spPr>
            <a:xfrm rot="10800000">
              <a:off x="1131074" y="1780162"/>
              <a:ext cx="100325" cy="87549"/>
            </a:xfrm>
            <a:prstGeom prst="triangle">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24B06E1C-BC72-152D-00D2-630FD385AA50}"/>
              </a:ext>
            </a:extLst>
          </p:cNvPr>
          <p:cNvSpPr/>
          <p:nvPr/>
        </p:nvSpPr>
        <p:spPr>
          <a:xfrm>
            <a:off x="310894" y="2405743"/>
            <a:ext cx="836188" cy="1341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16672DF1-F3B4-7EE6-F9C9-A21D583725F6}"/>
              </a:ext>
            </a:extLst>
          </p:cNvPr>
          <p:cNvGrpSpPr/>
          <p:nvPr/>
        </p:nvGrpSpPr>
        <p:grpSpPr>
          <a:xfrm>
            <a:off x="310894" y="2848259"/>
            <a:ext cx="914400" cy="121920"/>
            <a:chOff x="316992" y="2468880"/>
            <a:chExt cx="914400" cy="121920"/>
          </a:xfrm>
        </p:grpSpPr>
        <p:cxnSp>
          <p:nvCxnSpPr>
            <p:cNvPr id="12" name="Straight Connector 11">
              <a:extLst>
                <a:ext uri="{FF2B5EF4-FFF2-40B4-BE49-F238E27FC236}">
                  <a16:creationId xmlns:a16="http://schemas.microsoft.com/office/drawing/2014/main" id="{F750E1C4-D017-EB7E-5F9E-7225A98E87A2}"/>
                </a:ext>
              </a:extLst>
            </p:cNvPr>
            <p:cNvCxnSpPr/>
            <p:nvPr/>
          </p:nvCxnSpPr>
          <p:spPr>
            <a:xfrm>
              <a:off x="316992" y="2529840"/>
              <a:ext cx="798576" cy="0"/>
            </a:xfrm>
            <a:prstGeom prst="line">
              <a:avLst/>
            </a:prstGeom>
          </p:spPr>
          <p:style>
            <a:lnRef idx="2">
              <a:schemeClr val="dk1">
                <a:shade val="15000"/>
              </a:schemeClr>
            </a:lnRef>
            <a:fillRef idx="1">
              <a:schemeClr val="dk1"/>
            </a:fillRef>
            <a:effectRef idx="0">
              <a:schemeClr val="dk1"/>
            </a:effectRef>
            <a:fontRef idx="minor">
              <a:schemeClr val="lt1"/>
            </a:fontRef>
          </p:style>
        </p:cxnSp>
        <p:sp>
          <p:nvSpPr>
            <p:cNvPr id="13" name="Isosceles Triangle 12">
              <a:extLst>
                <a:ext uri="{FF2B5EF4-FFF2-40B4-BE49-F238E27FC236}">
                  <a16:creationId xmlns:a16="http://schemas.microsoft.com/office/drawing/2014/main" id="{B60593DA-68D2-B7B6-F4A8-C741847906D7}"/>
                </a:ext>
              </a:extLst>
            </p:cNvPr>
            <p:cNvSpPr/>
            <p:nvPr/>
          </p:nvSpPr>
          <p:spPr>
            <a:xfrm rot="5400000">
              <a:off x="1112520" y="2471928"/>
              <a:ext cx="121920" cy="115824"/>
            </a:xfrm>
            <a:prstGeom prst="triangle">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sp>
        <p:nvSpPr>
          <p:cNvPr id="3" name="Diamond 2">
            <a:extLst>
              <a:ext uri="{FF2B5EF4-FFF2-40B4-BE49-F238E27FC236}">
                <a16:creationId xmlns:a16="http://schemas.microsoft.com/office/drawing/2014/main" id="{B94855C3-5973-52FC-0FAB-7904A4D203AF}"/>
              </a:ext>
            </a:extLst>
          </p:cNvPr>
          <p:cNvSpPr/>
          <p:nvPr/>
        </p:nvSpPr>
        <p:spPr>
          <a:xfrm>
            <a:off x="256008" y="3278584"/>
            <a:ext cx="184826" cy="252919"/>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212346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F7B-FF3F-AB10-1307-FD77B76F900E}"/>
              </a:ext>
            </a:extLst>
          </p:cNvPr>
          <p:cNvSpPr>
            <a:spLocks noGrp="1"/>
          </p:cNvSpPr>
          <p:nvPr>
            <p:ph type="title"/>
          </p:nvPr>
        </p:nvSpPr>
        <p:spPr/>
        <p:txBody>
          <a:bodyPr/>
          <a:lstStyle/>
          <a:p>
            <a:r>
              <a:rPr lang="en-US" dirty="0"/>
              <a:t>Sample Gantt Chart</a:t>
            </a:r>
            <a:endParaRPr lang="en-IN" dirty="0"/>
          </a:p>
        </p:txBody>
      </p:sp>
      <p:pic>
        <p:nvPicPr>
          <p:cNvPr id="5" name="Content Placeholder 4">
            <a:extLst>
              <a:ext uri="{FF2B5EF4-FFF2-40B4-BE49-F238E27FC236}">
                <a16:creationId xmlns:a16="http://schemas.microsoft.com/office/drawing/2014/main" id="{A22B29C4-9A6A-CE6E-F533-ABF854AF28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3947" y="711201"/>
            <a:ext cx="8764106" cy="5591175"/>
          </a:xfrm>
        </p:spPr>
      </p:pic>
    </p:spTree>
    <p:extLst>
      <p:ext uri="{BB962C8B-B14F-4D97-AF65-F5344CB8AC3E}">
        <p14:creationId xmlns:p14="http://schemas.microsoft.com/office/powerpoint/2010/main" val="1888658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D442-DF1F-A53F-FAC9-602A70FA75AA}"/>
              </a:ext>
            </a:extLst>
          </p:cNvPr>
          <p:cNvSpPr>
            <a:spLocks noGrp="1"/>
          </p:cNvSpPr>
          <p:nvPr>
            <p:ph type="title"/>
          </p:nvPr>
        </p:nvSpPr>
        <p:spPr/>
        <p:txBody>
          <a:bodyPr/>
          <a:lstStyle/>
          <a:p>
            <a:r>
              <a:rPr lang="en-IN" dirty="0"/>
              <a:t>Critical Path Method (CPM)</a:t>
            </a:r>
          </a:p>
        </p:txBody>
      </p:sp>
      <p:sp>
        <p:nvSpPr>
          <p:cNvPr id="3" name="Content Placeholder 2">
            <a:extLst>
              <a:ext uri="{FF2B5EF4-FFF2-40B4-BE49-F238E27FC236}">
                <a16:creationId xmlns:a16="http://schemas.microsoft.com/office/drawing/2014/main" id="{E5673692-7BB8-6BCD-9920-9A27538DB4F7}"/>
              </a:ext>
            </a:extLst>
          </p:cNvPr>
          <p:cNvSpPr>
            <a:spLocks noGrp="1"/>
          </p:cNvSpPr>
          <p:nvPr>
            <p:ph idx="1"/>
          </p:nvPr>
        </p:nvSpPr>
        <p:spPr/>
        <p:txBody>
          <a:bodyPr/>
          <a:lstStyle/>
          <a:p>
            <a:r>
              <a:rPr lang="en-US" b="1" dirty="0">
                <a:solidFill>
                  <a:schemeClr val="accent6"/>
                </a:solidFill>
              </a:rPr>
              <a:t>Critical path method (CPM)</a:t>
            </a:r>
            <a:r>
              <a:rPr lang="en-US" dirty="0"/>
              <a:t> — also called </a:t>
            </a:r>
            <a:r>
              <a:rPr lang="en-US" b="1" dirty="0"/>
              <a:t>critical path analysis </a:t>
            </a:r>
            <a:r>
              <a:rPr lang="en-US" dirty="0"/>
              <a:t>— is a </a:t>
            </a:r>
            <a:r>
              <a:rPr lang="en-US" b="1" dirty="0"/>
              <a:t>network diagramming technique </a:t>
            </a:r>
            <a:r>
              <a:rPr lang="en-US" dirty="0"/>
              <a:t>used to </a:t>
            </a:r>
            <a:r>
              <a:rPr lang="en-US" b="1" dirty="0">
                <a:solidFill>
                  <a:schemeClr val="accent6"/>
                </a:solidFill>
              </a:rPr>
              <a:t>predict total project duration</a:t>
            </a:r>
            <a:r>
              <a:rPr lang="en-US" dirty="0"/>
              <a:t>. </a:t>
            </a:r>
          </a:p>
          <a:p>
            <a:r>
              <a:rPr lang="en-US" dirty="0"/>
              <a:t>This tool </a:t>
            </a:r>
            <a:r>
              <a:rPr lang="en-US" b="1" dirty="0"/>
              <a:t>helps you fight</a:t>
            </a:r>
            <a:r>
              <a:rPr lang="en-US" dirty="0"/>
              <a:t> against </a:t>
            </a:r>
            <a:r>
              <a:rPr lang="en-US" b="1" dirty="0"/>
              <a:t>project schedule overruns</a:t>
            </a:r>
            <a:r>
              <a:rPr lang="en-US" dirty="0"/>
              <a:t>. </a:t>
            </a:r>
          </a:p>
          <a:p>
            <a:r>
              <a:rPr lang="en-US" dirty="0"/>
              <a:t>A </a:t>
            </a:r>
            <a:r>
              <a:rPr lang="en-US" b="1" dirty="0"/>
              <a:t>critical path </a:t>
            </a:r>
            <a:r>
              <a:rPr lang="en-US" dirty="0"/>
              <a:t>for a project </a:t>
            </a:r>
            <a:r>
              <a:rPr lang="en-US" b="1" dirty="0"/>
              <a:t>is the series of activities </a:t>
            </a:r>
            <a:r>
              <a:rPr lang="en-US" dirty="0"/>
              <a:t>that determine the </a:t>
            </a:r>
            <a:r>
              <a:rPr lang="en-US" b="1" dirty="0"/>
              <a:t>earliest time </a:t>
            </a:r>
            <a:r>
              <a:rPr lang="en-US" dirty="0"/>
              <a:t>by which the </a:t>
            </a:r>
            <a:r>
              <a:rPr lang="en-US" b="1" dirty="0"/>
              <a:t>project </a:t>
            </a:r>
            <a:r>
              <a:rPr lang="en-US" dirty="0"/>
              <a:t>can be </a:t>
            </a:r>
            <a:r>
              <a:rPr lang="en-US" b="1" dirty="0"/>
              <a:t>completed</a:t>
            </a:r>
            <a:r>
              <a:rPr lang="en-US" dirty="0"/>
              <a:t>. </a:t>
            </a:r>
          </a:p>
          <a:p>
            <a:r>
              <a:rPr lang="en-US" dirty="0"/>
              <a:t>It is the </a:t>
            </a:r>
            <a:r>
              <a:rPr lang="en-US" b="1" dirty="0"/>
              <a:t>longest path </a:t>
            </a:r>
            <a:r>
              <a:rPr lang="en-US" dirty="0"/>
              <a:t>through the network diagram and has the </a:t>
            </a:r>
            <a:r>
              <a:rPr lang="en-US" b="1" dirty="0"/>
              <a:t>least amount of slack or float</a:t>
            </a:r>
            <a:r>
              <a:rPr lang="en-US" dirty="0"/>
              <a:t>.</a:t>
            </a:r>
          </a:p>
          <a:p>
            <a:r>
              <a:rPr lang="en-US" b="1" dirty="0">
                <a:solidFill>
                  <a:schemeClr val="accent6"/>
                </a:solidFill>
              </a:rPr>
              <a:t>Slack or float </a:t>
            </a:r>
            <a:r>
              <a:rPr lang="en-US" dirty="0"/>
              <a:t>is the amount of time an </a:t>
            </a:r>
            <a:r>
              <a:rPr lang="en-US" b="1" dirty="0"/>
              <a:t>activity may be delayed </a:t>
            </a:r>
            <a:r>
              <a:rPr lang="en-US" dirty="0"/>
              <a:t>without delaying a succeeding activity or the project finish date.			</a:t>
            </a:r>
            <a:r>
              <a:rPr lang="en-US" b="1" dirty="0">
                <a:solidFill>
                  <a:schemeClr val="accent6"/>
                </a:solidFill>
              </a:rPr>
              <a:t>Slack or Float = LS - ES</a:t>
            </a:r>
            <a:r>
              <a:rPr lang="en-US" dirty="0"/>
              <a:t>   </a:t>
            </a:r>
          </a:p>
          <a:p>
            <a:pPr lvl="1"/>
            <a:r>
              <a:rPr lang="en-US" dirty="0"/>
              <a:t>It helps in </a:t>
            </a:r>
            <a:r>
              <a:rPr lang="en-US" b="1" dirty="0"/>
              <a:t>identifying</a:t>
            </a:r>
            <a:r>
              <a:rPr lang="en-US" dirty="0"/>
              <a:t> which </a:t>
            </a:r>
            <a:r>
              <a:rPr lang="en-US" b="1" dirty="0"/>
              <a:t>activities</a:t>
            </a:r>
            <a:r>
              <a:rPr lang="en-US" dirty="0"/>
              <a:t> have </a:t>
            </a:r>
            <a:r>
              <a:rPr lang="en-US" b="1" dirty="0"/>
              <a:t>flexibility</a:t>
            </a:r>
            <a:r>
              <a:rPr lang="en-US" dirty="0"/>
              <a:t> in their </a:t>
            </a:r>
            <a:r>
              <a:rPr lang="en-US" b="1" dirty="0"/>
              <a:t>timing</a:t>
            </a:r>
            <a:r>
              <a:rPr lang="en-US" dirty="0"/>
              <a:t>, allowing project managers to allocate resources more effectively.</a:t>
            </a:r>
          </a:p>
          <a:p>
            <a:pPr lvl="1"/>
            <a:r>
              <a:rPr lang="en-US" dirty="0"/>
              <a:t>It helps in </a:t>
            </a:r>
            <a:r>
              <a:rPr lang="en-US" b="1" dirty="0"/>
              <a:t>optimizing the schedule</a:t>
            </a:r>
            <a:r>
              <a:rPr lang="en-US" dirty="0"/>
              <a:t> by identifying </a:t>
            </a:r>
            <a:r>
              <a:rPr lang="en-US" b="1" dirty="0"/>
              <a:t>tasks</a:t>
            </a:r>
            <a:r>
              <a:rPr lang="en-US" dirty="0"/>
              <a:t> that can be </a:t>
            </a:r>
            <a:r>
              <a:rPr lang="en-US" b="1" dirty="0"/>
              <a:t>delayed without impacting</a:t>
            </a:r>
            <a:r>
              <a:rPr lang="en-US" dirty="0"/>
              <a:t> the overall project timeline</a:t>
            </a:r>
            <a:endParaRPr lang="en-IN" dirty="0"/>
          </a:p>
        </p:txBody>
      </p:sp>
    </p:spTree>
    <p:extLst>
      <p:ext uri="{BB962C8B-B14F-4D97-AF65-F5344CB8AC3E}">
        <p14:creationId xmlns:p14="http://schemas.microsoft.com/office/powerpoint/2010/main" val="35520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AE3AE-065D-6FC9-465B-A7397445A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8CAE7-AE83-DA21-58CC-547B2662E822}"/>
              </a:ext>
            </a:extLst>
          </p:cNvPr>
          <p:cNvSpPr>
            <a:spLocks noGrp="1"/>
          </p:cNvSpPr>
          <p:nvPr>
            <p:ph type="title"/>
          </p:nvPr>
        </p:nvSpPr>
        <p:spPr/>
        <p:txBody>
          <a:bodyPr/>
          <a:lstStyle/>
          <a:p>
            <a:r>
              <a:rPr lang="en-IN" dirty="0"/>
              <a:t>Critical Path Method (CPM) – contd.</a:t>
            </a:r>
          </a:p>
        </p:txBody>
      </p:sp>
      <p:sp>
        <p:nvSpPr>
          <p:cNvPr id="3" name="Content Placeholder 2">
            <a:extLst>
              <a:ext uri="{FF2B5EF4-FFF2-40B4-BE49-F238E27FC236}">
                <a16:creationId xmlns:a16="http://schemas.microsoft.com/office/drawing/2014/main" id="{BECF4849-2D66-0D1F-EDCE-AA26F099480E}"/>
              </a:ext>
            </a:extLst>
          </p:cNvPr>
          <p:cNvSpPr>
            <a:spLocks noGrp="1"/>
          </p:cNvSpPr>
          <p:nvPr>
            <p:ph idx="1"/>
          </p:nvPr>
        </p:nvSpPr>
        <p:spPr/>
        <p:txBody>
          <a:bodyPr/>
          <a:lstStyle/>
          <a:p>
            <a:r>
              <a:rPr lang="en-US" b="1" dirty="0">
                <a:solidFill>
                  <a:schemeClr val="accent6"/>
                </a:solidFill>
              </a:rPr>
              <a:t>Total slack</a:t>
            </a:r>
            <a:r>
              <a:rPr lang="en-US" b="1" dirty="0"/>
              <a:t> </a:t>
            </a:r>
            <a:r>
              <a:rPr lang="en-US" dirty="0"/>
              <a:t>or </a:t>
            </a:r>
            <a:r>
              <a:rPr lang="en-US" b="1" dirty="0">
                <a:solidFill>
                  <a:schemeClr val="accent6"/>
                </a:solidFill>
              </a:rPr>
              <a:t>total float</a:t>
            </a:r>
            <a:r>
              <a:rPr lang="en-US" b="1" dirty="0"/>
              <a:t> </a:t>
            </a:r>
            <a:r>
              <a:rPr lang="en-US" dirty="0"/>
              <a:t>is the </a:t>
            </a:r>
            <a:r>
              <a:rPr lang="en-US" b="1" dirty="0"/>
              <a:t>amount of time</a:t>
            </a:r>
            <a:r>
              <a:rPr lang="en-US" dirty="0"/>
              <a:t> an activity can be </a:t>
            </a:r>
            <a:r>
              <a:rPr lang="en-US" b="1" dirty="0"/>
              <a:t>delayed</a:t>
            </a:r>
            <a:r>
              <a:rPr lang="en-US" dirty="0"/>
              <a:t> from its </a:t>
            </a:r>
            <a:r>
              <a:rPr lang="en-US" b="1" dirty="0"/>
              <a:t>early start without delaying </a:t>
            </a:r>
            <a:r>
              <a:rPr lang="en-US" dirty="0"/>
              <a:t>the </a:t>
            </a:r>
            <a:r>
              <a:rPr lang="en-US" b="1" dirty="0"/>
              <a:t>planned </a:t>
            </a:r>
            <a:r>
              <a:rPr lang="en-US" dirty="0"/>
              <a:t>project </a:t>
            </a:r>
            <a:r>
              <a:rPr lang="en-US" b="1" dirty="0"/>
              <a:t>finish date</a:t>
            </a:r>
            <a:r>
              <a:rPr lang="en-US" dirty="0"/>
              <a:t>. </a:t>
            </a:r>
          </a:p>
          <a:p>
            <a:r>
              <a:rPr lang="en-US" dirty="0"/>
              <a:t>A </a:t>
            </a:r>
            <a:r>
              <a:rPr lang="en-US" b="1" dirty="0">
                <a:solidFill>
                  <a:schemeClr val="accent6"/>
                </a:solidFill>
              </a:rPr>
              <a:t>forward pass </a:t>
            </a:r>
            <a:r>
              <a:rPr lang="en-US" dirty="0"/>
              <a:t>determines the </a:t>
            </a:r>
            <a:r>
              <a:rPr lang="en-US" b="1" dirty="0"/>
              <a:t>early start </a:t>
            </a:r>
            <a:r>
              <a:rPr lang="en-US" dirty="0"/>
              <a:t>and </a:t>
            </a:r>
            <a:r>
              <a:rPr lang="en-US" b="1" dirty="0"/>
              <a:t>early finish </a:t>
            </a:r>
            <a:r>
              <a:rPr lang="en-US" dirty="0"/>
              <a:t>dates </a:t>
            </a:r>
            <a:r>
              <a:rPr lang="en-US" b="1" dirty="0"/>
              <a:t>for each activity</a:t>
            </a:r>
            <a:r>
              <a:rPr lang="en-US" dirty="0"/>
              <a:t>. </a:t>
            </a:r>
          </a:p>
          <a:p>
            <a:r>
              <a:rPr lang="en-US" dirty="0"/>
              <a:t>The </a:t>
            </a:r>
            <a:r>
              <a:rPr lang="en-US" b="1" dirty="0"/>
              <a:t>early start (ES) date</a:t>
            </a:r>
            <a:r>
              <a:rPr lang="en-US" dirty="0"/>
              <a:t> is the </a:t>
            </a:r>
            <a:r>
              <a:rPr lang="en-US" b="1" dirty="0"/>
              <a:t>earliest possible time </a:t>
            </a:r>
            <a:r>
              <a:rPr lang="en-US" dirty="0"/>
              <a:t>an activity </a:t>
            </a:r>
            <a:r>
              <a:rPr lang="en-US" b="1" dirty="0"/>
              <a:t>can start </a:t>
            </a:r>
            <a:r>
              <a:rPr lang="en-US" dirty="0"/>
              <a:t>based on the project network logic. 				</a:t>
            </a:r>
            <a:r>
              <a:rPr lang="en-US" b="1" dirty="0">
                <a:solidFill>
                  <a:schemeClr val="accent6"/>
                </a:solidFill>
              </a:rPr>
              <a:t>ES = (highest) previous EF + 1</a:t>
            </a:r>
          </a:p>
          <a:p>
            <a:r>
              <a:rPr lang="en-US" dirty="0"/>
              <a:t>The </a:t>
            </a:r>
            <a:r>
              <a:rPr lang="en-US" b="1" dirty="0"/>
              <a:t>early finish (EF) date </a:t>
            </a:r>
            <a:r>
              <a:rPr lang="en-US" dirty="0"/>
              <a:t>is the </a:t>
            </a:r>
            <a:r>
              <a:rPr lang="en-US" b="1" dirty="0"/>
              <a:t>earliest possible time </a:t>
            </a:r>
            <a:r>
              <a:rPr lang="en-US" dirty="0"/>
              <a:t>an activity </a:t>
            </a:r>
            <a:r>
              <a:rPr lang="en-US" b="1" dirty="0"/>
              <a:t>can finish </a:t>
            </a:r>
            <a:r>
              <a:rPr lang="en-US" dirty="0"/>
              <a:t>based on the project network logic. 			</a:t>
            </a:r>
            <a:r>
              <a:rPr lang="en-US" b="1" dirty="0">
                <a:solidFill>
                  <a:schemeClr val="accent6"/>
                </a:solidFill>
              </a:rPr>
              <a:t>EF = ES + duration - 1</a:t>
            </a:r>
            <a:r>
              <a:rPr lang="en-US" dirty="0"/>
              <a:t>	</a:t>
            </a:r>
          </a:p>
          <a:p>
            <a:r>
              <a:rPr lang="en-US" dirty="0"/>
              <a:t>A </a:t>
            </a:r>
            <a:r>
              <a:rPr lang="en-US" b="1" dirty="0">
                <a:solidFill>
                  <a:schemeClr val="accent6"/>
                </a:solidFill>
              </a:rPr>
              <a:t>backward pass</a:t>
            </a:r>
            <a:r>
              <a:rPr lang="en-US" dirty="0"/>
              <a:t> through the network diagram determines the late start and late finish dates for each activity in a similar fashion. </a:t>
            </a:r>
          </a:p>
          <a:p>
            <a:r>
              <a:rPr lang="en-US" dirty="0"/>
              <a:t>The </a:t>
            </a:r>
            <a:r>
              <a:rPr lang="en-US" b="1" dirty="0"/>
              <a:t>late start (LS) date </a:t>
            </a:r>
            <a:r>
              <a:rPr lang="en-US" dirty="0"/>
              <a:t>is the </a:t>
            </a:r>
            <a:r>
              <a:rPr lang="en-US" b="1" dirty="0"/>
              <a:t>latest possible time </a:t>
            </a:r>
            <a:r>
              <a:rPr lang="en-US" dirty="0"/>
              <a:t>an activity might </a:t>
            </a:r>
            <a:r>
              <a:rPr lang="en-US" b="1" dirty="0"/>
              <a:t>begin without delaying </a:t>
            </a:r>
            <a:r>
              <a:rPr lang="en-US" dirty="0"/>
              <a:t>the project </a:t>
            </a:r>
            <a:r>
              <a:rPr lang="en-US" b="1" dirty="0"/>
              <a:t>finish date</a:t>
            </a:r>
            <a:r>
              <a:rPr lang="en-US" dirty="0"/>
              <a:t>. 				</a:t>
            </a:r>
            <a:r>
              <a:rPr lang="en-US" b="1" dirty="0">
                <a:solidFill>
                  <a:schemeClr val="accent6"/>
                </a:solidFill>
              </a:rPr>
              <a:t>LS = LF – duration + 1</a:t>
            </a:r>
          </a:p>
          <a:p>
            <a:r>
              <a:rPr lang="en-US" dirty="0"/>
              <a:t>The </a:t>
            </a:r>
            <a:r>
              <a:rPr lang="en-US" b="1" dirty="0"/>
              <a:t>late finish (LF) date</a:t>
            </a:r>
            <a:r>
              <a:rPr lang="en-US" dirty="0"/>
              <a:t> is the </a:t>
            </a:r>
            <a:r>
              <a:rPr lang="en-US" b="1" dirty="0"/>
              <a:t>latest possible time </a:t>
            </a:r>
            <a:r>
              <a:rPr lang="en-US" dirty="0"/>
              <a:t>an activity </a:t>
            </a:r>
            <a:r>
              <a:rPr lang="en-US" b="1" dirty="0"/>
              <a:t>can be completed without delaying </a:t>
            </a:r>
            <a:r>
              <a:rPr lang="en-US" dirty="0"/>
              <a:t>the project </a:t>
            </a:r>
            <a:r>
              <a:rPr lang="en-US" b="1" dirty="0"/>
              <a:t>finish date</a:t>
            </a:r>
            <a:r>
              <a:rPr lang="en-US" dirty="0"/>
              <a:t>.		</a:t>
            </a:r>
            <a:r>
              <a:rPr lang="en-US" b="1" dirty="0">
                <a:solidFill>
                  <a:schemeClr val="accent6"/>
                </a:solidFill>
              </a:rPr>
              <a:t>LF = (lower) LS - 1</a:t>
            </a:r>
            <a:endParaRPr lang="en-IN" b="1" dirty="0">
              <a:solidFill>
                <a:schemeClr val="accent6"/>
              </a:solidFill>
            </a:endParaRPr>
          </a:p>
        </p:txBody>
      </p:sp>
    </p:spTree>
    <p:extLst>
      <p:ext uri="{BB962C8B-B14F-4D97-AF65-F5344CB8AC3E}">
        <p14:creationId xmlns:p14="http://schemas.microsoft.com/office/powerpoint/2010/main" val="257428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D024-8C9D-D33F-FBD9-DBD1B58EF2DB}"/>
              </a:ext>
            </a:extLst>
          </p:cNvPr>
          <p:cNvSpPr>
            <a:spLocks noGrp="1"/>
          </p:cNvSpPr>
          <p:nvPr>
            <p:ph type="title"/>
          </p:nvPr>
        </p:nvSpPr>
        <p:spPr/>
        <p:txBody>
          <a:bodyPr/>
          <a:lstStyle/>
          <a:p>
            <a:r>
              <a:rPr lang="en-US" dirty="0"/>
              <a:t>PERT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6FB4E9-8364-1C5F-6438-1B7B90A22414}"/>
                  </a:ext>
                </a:extLst>
              </p:cNvPr>
              <p:cNvSpPr>
                <a:spLocks noGrp="1"/>
              </p:cNvSpPr>
              <p:nvPr>
                <p:ph idx="1"/>
              </p:nvPr>
            </p:nvSpPr>
            <p:spPr/>
            <p:txBody>
              <a:bodyPr/>
              <a:lstStyle/>
              <a:p>
                <a:r>
                  <a:rPr lang="en-US" dirty="0"/>
                  <a:t>When there is a </a:t>
                </a:r>
                <a:r>
                  <a:rPr lang="en-US" b="1" dirty="0">
                    <a:solidFill>
                      <a:schemeClr val="tx2"/>
                    </a:solidFill>
                  </a:rPr>
                  <a:t>high degree of uncertainty </a:t>
                </a:r>
                <a:r>
                  <a:rPr lang="en-US" dirty="0"/>
                  <a:t>about the individual </a:t>
                </a:r>
                <a:r>
                  <a:rPr lang="en-US" b="1" dirty="0"/>
                  <a:t>activity duration estimates</a:t>
                </a:r>
                <a:r>
                  <a:rPr lang="en-US" dirty="0"/>
                  <a:t>, the network analysis </a:t>
                </a:r>
                <a:r>
                  <a:rPr lang="en-US" b="1" dirty="0">
                    <a:solidFill>
                      <a:schemeClr val="accent6"/>
                    </a:solidFill>
                  </a:rPr>
                  <a:t>Program Evaluation and Review Technique </a:t>
                </a:r>
                <a:r>
                  <a:rPr lang="en-US" dirty="0">
                    <a:solidFill>
                      <a:schemeClr val="accent6"/>
                    </a:solidFill>
                  </a:rPr>
                  <a:t>(</a:t>
                </a:r>
                <a:r>
                  <a:rPr lang="en-US" b="1" dirty="0">
                    <a:solidFill>
                      <a:schemeClr val="accent6"/>
                    </a:solidFill>
                  </a:rPr>
                  <a:t>PERT</a:t>
                </a:r>
                <a:r>
                  <a:rPr lang="en-US" dirty="0">
                    <a:solidFill>
                      <a:schemeClr val="accent6"/>
                    </a:solidFill>
                  </a:rPr>
                  <a:t>)</a:t>
                </a:r>
                <a:r>
                  <a:rPr lang="en-US" dirty="0"/>
                  <a:t> can be </a:t>
                </a:r>
                <a:r>
                  <a:rPr lang="en-US" b="1" dirty="0"/>
                  <a:t>used to estimate project duration</a:t>
                </a:r>
                <a:r>
                  <a:rPr lang="en-US" dirty="0"/>
                  <a:t>. </a:t>
                </a:r>
              </a:p>
              <a:p>
                <a:r>
                  <a:rPr lang="en-US" dirty="0"/>
                  <a:t>PERT applies the </a:t>
                </a:r>
                <a:r>
                  <a:rPr lang="en-US" b="1" dirty="0"/>
                  <a:t>critical path method (CPM) </a:t>
                </a:r>
                <a:r>
                  <a:rPr lang="en-US" dirty="0"/>
                  <a:t>to a </a:t>
                </a:r>
                <a:r>
                  <a:rPr lang="en-US" b="1" dirty="0"/>
                  <a:t>weighted average</a:t>
                </a:r>
                <a:r>
                  <a:rPr lang="en-US" dirty="0"/>
                  <a:t> </a:t>
                </a:r>
                <a:r>
                  <a:rPr lang="en-US" b="1" dirty="0"/>
                  <a:t>duration</a:t>
                </a:r>
                <a:r>
                  <a:rPr lang="en-US" dirty="0"/>
                  <a:t> estimate.</a:t>
                </a:r>
              </a:p>
              <a:p>
                <a:r>
                  <a:rPr lang="en-US" dirty="0"/>
                  <a:t>PERT uses </a:t>
                </a:r>
                <a:r>
                  <a:rPr lang="en-US" b="1" dirty="0">
                    <a:solidFill>
                      <a:schemeClr val="accent6"/>
                    </a:solidFill>
                  </a:rPr>
                  <a:t>probabilistic time estimates </a:t>
                </a:r>
                <a:r>
                  <a:rPr lang="en-US" dirty="0"/>
                  <a:t>— </a:t>
                </a:r>
                <a:r>
                  <a:rPr lang="en-US" b="1" dirty="0"/>
                  <a:t>duration estimates </a:t>
                </a:r>
                <a:r>
                  <a:rPr lang="en-US" dirty="0"/>
                  <a:t>based on using </a:t>
                </a:r>
                <a:r>
                  <a:rPr lang="en-US" b="1" dirty="0"/>
                  <a:t>optimistic</a:t>
                </a:r>
                <a:r>
                  <a:rPr lang="en-US" dirty="0"/>
                  <a:t>, </a:t>
                </a:r>
                <a:r>
                  <a:rPr lang="en-US" b="1" dirty="0"/>
                  <a:t>most likely</a:t>
                </a:r>
                <a:r>
                  <a:rPr lang="en-US" dirty="0"/>
                  <a:t>, and </a:t>
                </a:r>
                <a:r>
                  <a:rPr lang="en-US" b="1" dirty="0"/>
                  <a:t>pessimistic estimates </a:t>
                </a:r>
                <a:r>
                  <a:rPr lang="en-US" dirty="0"/>
                  <a:t>of activity durations — </a:t>
                </a:r>
                <a:r>
                  <a:rPr lang="en-US" b="1" dirty="0"/>
                  <a:t>instead of one specific </a:t>
                </a:r>
                <a:r>
                  <a:rPr lang="en-US" dirty="0"/>
                  <a:t>or </a:t>
                </a:r>
                <a:r>
                  <a:rPr lang="en-US" b="1" dirty="0"/>
                  <a:t>discrete</a:t>
                </a:r>
                <a:r>
                  <a:rPr lang="en-US" dirty="0"/>
                  <a:t> </a:t>
                </a:r>
                <a:r>
                  <a:rPr lang="en-US" b="1" dirty="0"/>
                  <a:t>duration </a:t>
                </a:r>
                <a:r>
                  <a:rPr lang="en-US" dirty="0"/>
                  <a:t>estimate.</a:t>
                </a:r>
              </a:p>
              <a:p>
                <a:r>
                  <a:rPr lang="en-US" b="1" dirty="0"/>
                  <a:t>Calculate </a:t>
                </a:r>
                <a:r>
                  <a:rPr lang="en-US" dirty="0"/>
                  <a:t>a </a:t>
                </a:r>
                <a:r>
                  <a:rPr lang="en-US" b="1" dirty="0"/>
                  <a:t>weighted average</a:t>
                </a:r>
                <a:r>
                  <a:rPr lang="en-US" dirty="0"/>
                  <a:t> for the </a:t>
                </a:r>
                <a:r>
                  <a:rPr lang="en-US" b="1" dirty="0"/>
                  <a:t>duration estimate </a:t>
                </a:r>
                <a:r>
                  <a:rPr lang="en-US" dirty="0"/>
                  <a:t>of each </a:t>
                </a:r>
                <a:r>
                  <a:rPr lang="en-US" b="1" dirty="0"/>
                  <a:t>project activity </a:t>
                </a:r>
                <a:r>
                  <a:rPr lang="en-US" dirty="0"/>
                  <a:t>using the following formula:</a:t>
                </a:r>
              </a:p>
              <a:p>
                <a:pPr marL="0" indent="0" algn="ctr">
                  <a:buNone/>
                </a:pPr>
                <a:r>
                  <a:rPr lang="en-US" i="1" dirty="0">
                    <a:latin typeface="Cambria Math" panose="02040503050406030204" pitchFamily="18" charset="0"/>
                  </a:rPr>
                  <a:t>PERT Weight Average</a:t>
                </a:r>
                <a14:m>
                  <m:oMath xmlns:m="http://schemas.openxmlformats.org/officeDocument/2006/math">
                    <m:r>
                      <a:rPr lang="en-US" i="1">
                        <a:latin typeface="Cambria Math" panose="02040503050406030204" pitchFamily="18" charset="0"/>
                      </a:rPr>
                      <m:t> </m:t>
                    </m:r>
                    <m:r>
                      <a:rPr lang="pt-BR" i="1">
                        <a:latin typeface="Cambria Math" panose="02040503050406030204" pitchFamily="18" charset="0"/>
                      </a:rPr>
                      <m:t>=</m:t>
                    </m:r>
                    <m:f>
                      <m:fPr>
                        <m:ctrlPr>
                          <a:rPr lang="pt-BR" i="1">
                            <a:latin typeface="Cambria Math" panose="02040503050406030204" pitchFamily="18" charset="0"/>
                          </a:rPr>
                        </m:ctrlPr>
                      </m:fPr>
                      <m:num>
                        <m:r>
                          <a:rPr lang="en-US" i="1">
                            <a:latin typeface="Cambria Math" panose="02040503050406030204" pitchFamily="18" charset="0"/>
                          </a:rPr>
                          <m:t>𝑜𝑝𝑡𝑖𝑚𝑖𝑠𝑡𝑖𝑐</m:t>
                        </m:r>
                        <m:r>
                          <a:rPr lang="en-US" i="1">
                            <a:latin typeface="Cambria Math" panose="02040503050406030204" pitchFamily="18" charset="0"/>
                          </a:rPr>
                          <m:t> </m:t>
                        </m:r>
                        <m:r>
                          <a:rPr lang="en-US" i="1">
                            <a:latin typeface="Cambria Math" panose="02040503050406030204" pitchFamily="18" charset="0"/>
                          </a:rPr>
                          <m:t>𝑡𝑖𝑚𝑒</m:t>
                        </m:r>
                        <m:r>
                          <a:rPr lang="en-US" i="1">
                            <a:latin typeface="Cambria Math" panose="02040503050406030204" pitchFamily="18" charset="0"/>
                          </a:rPr>
                          <m:t> </m:t>
                        </m:r>
                        <m:r>
                          <a:rPr lang="en-US" b="1" i="1">
                            <a:latin typeface="Cambria Math" panose="02040503050406030204" pitchFamily="18" charset="0"/>
                          </a:rPr>
                          <m:t>+</m:t>
                        </m:r>
                        <m:r>
                          <a:rPr lang="en-US" i="1">
                            <a:latin typeface="Cambria Math" panose="02040503050406030204" pitchFamily="18" charset="0"/>
                          </a:rPr>
                          <m:t> 4 </m:t>
                        </m:r>
                        <m:r>
                          <a:rPr lang="en-US" b="1"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𝑚𝑜𝑠𝑡</m:t>
                        </m:r>
                        <m:r>
                          <a:rPr lang="en-US" i="1">
                            <a:latin typeface="Cambria Math" panose="02040503050406030204" pitchFamily="18" charset="0"/>
                          </a:rPr>
                          <m:t> </m:t>
                        </m:r>
                        <m:r>
                          <a:rPr lang="en-US" i="1">
                            <a:latin typeface="Cambria Math" panose="02040503050406030204" pitchFamily="18" charset="0"/>
                          </a:rPr>
                          <m:t>𝑙𝑖𝑘𝑒𝑙𝑦</m:t>
                        </m:r>
                        <m:r>
                          <a:rPr lang="en-US" i="1">
                            <a:latin typeface="Cambria Math" panose="02040503050406030204" pitchFamily="18" charset="0"/>
                          </a:rPr>
                          <m:t> </m:t>
                        </m:r>
                        <m:r>
                          <a:rPr lang="en-US" i="1">
                            <a:latin typeface="Cambria Math" panose="02040503050406030204" pitchFamily="18" charset="0"/>
                          </a:rPr>
                          <m:t>𝑡𝑖𝑚𝑒</m:t>
                        </m:r>
                        <m:r>
                          <a:rPr lang="en-US" i="1">
                            <a:latin typeface="Cambria Math" panose="02040503050406030204" pitchFamily="18" charset="0"/>
                          </a:rPr>
                          <m:t> </m:t>
                        </m:r>
                        <m:r>
                          <a:rPr lang="en-US" b="1"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𝑝𝑒𝑠𝑠𝑖𝑚𝑖𝑠𝑡𝑖𝑐</m:t>
                        </m:r>
                        <m:r>
                          <a:rPr lang="en-US" i="1">
                            <a:latin typeface="Cambria Math" panose="02040503050406030204" pitchFamily="18" charset="0"/>
                          </a:rPr>
                          <m:t> </m:t>
                        </m:r>
                        <m:r>
                          <a:rPr lang="en-US" i="1">
                            <a:latin typeface="Cambria Math" panose="02040503050406030204" pitchFamily="18" charset="0"/>
                          </a:rPr>
                          <m:t>𝑡𝑖𝑚𝑒</m:t>
                        </m:r>
                      </m:num>
                      <m:den>
                        <m:r>
                          <a:rPr lang="en-US" i="1">
                            <a:latin typeface="Cambria Math" panose="02040503050406030204" pitchFamily="18" charset="0"/>
                          </a:rPr>
                          <m:t>6</m:t>
                        </m:r>
                      </m:den>
                    </m:f>
                  </m:oMath>
                </a14:m>
                <a:endParaRPr lang="en-US" dirty="0"/>
              </a:p>
              <a:p>
                <a:r>
                  <a:rPr lang="en-US" dirty="0"/>
                  <a:t>By using the PERT weighted average for each activity duration estimate, the </a:t>
                </a:r>
                <a:r>
                  <a:rPr lang="en-US" b="1" dirty="0"/>
                  <a:t>total project duration estimate </a:t>
                </a:r>
                <a:r>
                  <a:rPr lang="en-US" dirty="0"/>
                  <a:t>takes into account </a:t>
                </a:r>
                <a:r>
                  <a:rPr lang="en-US" b="1" dirty="0"/>
                  <a:t>the risk </a:t>
                </a:r>
                <a:r>
                  <a:rPr lang="en-US" dirty="0"/>
                  <a:t>or</a:t>
                </a:r>
                <a:r>
                  <a:rPr lang="en-US" b="1" dirty="0"/>
                  <a:t> uncertainty </a:t>
                </a:r>
                <a:r>
                  <a:rPr lang="en-US" dirty="0"/>
                  <a:t>in the </a:t>
                </a:r>
                <a:r>
                  <a:rPr lang="en-US" b="1" dirty="0"/>
                  <a:t>individual activity estimates</a:t>
                </a:r>
                <a:r>
                  <a:rPr lang="en-US" dirty="0"/>
                  <a:t>.</a:t>
                </a:r>
              </a:p>
              <a:p>
                <a:endParaRPr lang="en-US" i="1" dirty="0">
                  <a:latin typeface="Cambria Math" panose="02040503050406030204" pitchFamily="18" charset="0"/>
                </a:endParaRPr>
              </a:p>
              <a:p>
                <a:pPr marL="0" indent="0" algn="ctr">
                  <a:buNone/>
                </a:pPr>
                <a:endParaRPr lang="en-IN" dirty="0"/>
              </a:p>
            </p:txBody>
          </p:sp>
        </mc:Choice>
        <mc:Fallback xmlns="">
          <p:sp>
            <p:nvSpPr>
              <p:cNvPr id="3" name="Content Placeholder 2">
                <a:extLst>
                  <a:ext uri="{FF2B5EF4-FFF2-40B4-BE49-F238E27FC236}">
                    <a16:creationId xmlns:a16="http://schemas.microsoft.com/office/drawing/2014/main" id="{EF6FB4E9-8364-1C5F-6438-1B7B90A22414}"/>
                  </a:ext>
                </a:extLst>
              </p:cNvPr>
              <p:cNvSpPr>
                <a:spLocks noGrp="1" noRot="1" noChangeAspect="1" noMove="1" noResize="1" noEditPoints="1" noAdjustHandles="1" noChangeArrowheads="1" noChangeShapeType="1" noTextEdit="1"/>
              </p:cNvSpPr>
              <p:nvPr>
                <p:ph idx="1"/>
              </p:nvPr>
            </p:nvSpPr>
            <p:spPr>
              <a:blipFill>
                <a:blip r:embed="rId2"/>
                <a:stretch>
                  <a:fillRect l="-716" t="-1527" r="-1431" b="-11014"/>
                </a:stretch>
              </a:blipFill>
            </p:spPr>
            <p:txBody>
              <a:bodyPr/>
              <a:lstStyle/>
              <a:p>
                <a:r>
                  <a:rPr lang="en-IN">
                    <a:noFill/>
                  </a:rPr>
                  <a:t> </a:t>
                </a:r>
              </a:p>
            </p:txBody>
          </p:sp>
        </mc:Fallback>
      </mc:AlternateContent>
    </p:spTree>
    <p:extLst>
      <p:ext uri="{BB962C8B-B14F-4D97-AF65-F5344CB8AC3E}">
        <p14:creationId xmlns:p14="http://schemas.microsoft.com/office/powerpoint/2010/main" val="106876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B907-105B-F4C0-9705-F7E4608900D6}"/>
              </a:ext>
            </a:extLst>
          </p:cNvPr>
          <p:cNvSpPr>
            <a:spLocks noGrp="1"/>
          </p:cNvSpPr>
          <p:nvPr>
            <p:ph type="title"/>
          </p:nvPr>
        </p:nvSpPr>
        <p:spPr/>
        <p:txBody>
          <a:bodyPr/>
          <a:lstStyle/>
          <a:p>
            <a:r>
              <a:rPr lang="en-US" dirty="0"/>
              <a:t>PERT Sample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666BD-D670-F068-30C5-D4EBE9B77DC2}"/>
                  </a:ext>
                </a:extLst>
              </p:cNvPr>
              <p:cNvSpPr>
                <a:spLocks noGrp="1"/>
              </p:cNvSpPr>
              <p:nvPr>
                <p:ph idx="1"/>
              </p:nvPr>
            </p:nvSpPr>
            <p:spPr/>
            <p:txBody>
              <a:bodyPr/>
              <a:lstStyle/>
              <a:p>
                <a:pPr marL="0" indent="0">
                  <a:buNone/>
                </a:pPr>
                <a:r>
                  <a:rPr lang="en-US" i="1" dirty="0">
                    <a:latin typeface="Cambria Math" panose="02040503050406030204" pitchFamily="18" charset="0"/>
                  </a:rPr>
                  <a:t>PERT Weight Average</a:t>
                </a:r>
                <a14:m>
                  <m:oMath xmlns:m="http://schemas.openxmlformats.org/officeDocument/2006/math">
                    <m:r>
                      <a:rPr lang="en-US" i="1" smtClean="0">
                        <a:latin typeface="Cambria Math" panose="02040503050406030204" pitchFamily="18" charset="0"/>
                      </a:rPr>
                      <m:t> </m:t>
                    </m:r>
                    <m:r>
                      <a:rPr lang="pt-BR" i="1">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8 </m:t>
                        </m:r>
                        <m:r>
                          <a:rPr lang="en-US" b="0" i="1" smtClean="0">
                            <a:latin typeface="Cambria Math" panose="02040503050406030204" pitchFamily="18" charset="0"/>
                          </a:rPr>
                          <m:t>𝑤𝑜𝑟𝑘𝑑𝑎𝑦𝑠</m:t>
                        </m:r>
                        <m:r>
                          <a:rPr lang="en-US" i="1">
                            <a:latin typeface="Cambria Math" panose="02040503050406030204" pitchFamily="18" charset="0"/>
                          </a:rPr>
                          <m:t> </m:t>
                        </m:r>
                        <m:r>
                          <a:rPr lang="en-US" b="1" i="1">
                            <a:latin typeface="Cambria Math" panose="02040503050406030204" pitchFamily="18" charset="0"/>
                          </a:rPr>
                          <m:t>+</m:t>
                        </m:r>
                        <m:r>
                          <a:rPr lang="en-US" i="1">
                            <a:latin typeface="Cambria Math" panose="02040503050406030204" pitchFamily="18" charset="0"/>
                          </a:rPr>
                          <m:t> 4 </m:t>
                        </m:r>
                        <m:r>
                          <a:rPr lang="en-US" b="1" i="1">
                            <a:latin typeface="Cambria Math" panose="02040503050406030204" pitchFamily="18" charset="0"/>
                          </a:rPr>
                          <m:t>∗</m:t>
                        </m:r>
                        <m:r>
                          <a:rPr lang="en-US" b="0" i="1" smtClean="0">
                            <a:latin typeface="Cambria Math" panose="02040503050406030204" pitchFamily="18" charset="0"/>
                          </a:rPr>
                          <m:t>10 </m:t>
                        </m:r>
                        <m:r>
                          <a:rPr lang="en-US" b="0" i="1" smtClean="0">
                            <a:latin typeface="Cambria Math" panose="02040503050406030204" pitchFamily="18" charset="0"/>
                          </a:rPr>
                          <m:t>𝑤𝑜𝑟𝑘𝑑𝑎𝑦𝑠</m:t>
                        </m:r>
                        <m:r>
                          <a:rPr lang="en-US" i="1">
                            <a:latin typeface="Cambria Math" panose="02040503050406030204" pitchFamily="18" charset="0"/>
                          </a:rPr>
                          <m:t> </m:t>
                        </m:r>
                        <m:r>
                          <a:rPr lang="en-US" b="1" i="1">
                            <a:latin typeface="Cambria Math" panose="02040503050406030204" pitchFamily="18" charset="0"/>
                          </a:rPr>
                          <m:t>+</m:t>
                        </m:r>
                        <m:r>
                          <a:rPr lang="en-US" b="0" i="1" smtClean="0">
                            <a:latin typeface="Cambria Math" panose="02040503050406030204" pitchFamily="18" charset="0"/>
                          </a:rPr>
                          <m:t>24 </m:t>
                        </m:r>
                        <m:r>
                          <a:rPr lang="en-US" b="0" i="1" smtClean="0">
                            <a:latin typeface="Cambria Math" panose="02040503050406030204" pitchFamily="18" charset="0"/>
                          </a:rPr>
                          <m:t>𝑤𝑜𝑟𝑘𝑑𝑎𝑦𝑠</m:t>
                        </m:r>
                      </m:num>
                      <m:den>
                        <m:r>
                          <a:rPr lang="en-US" i="1">
                            <a:latin typeface="Cambria Math" panose="02040503050406030204" pitchFamily="18" charset="0"/>
                          </a:rPr>
                          <m:t>6</m:t>
                        </m:r>
                      </m:den>
                    </m:f>
                  </m:oMath>
                </a14:m>
                <a:endParaRPr lang="en-IN" dirty="0"/>
              </a:p>
              <a:p>
                <a:pPr marL="0" indent="0">
                  <a:buNone/>
                </a:pPr>
                <a:r>
                  <a:rPr lang="pt-BR" dirty="0"/>
                  <a:t>			</a:t>
                </a:r>
                <a14:m>
                  <m:oMath xmlns:m="http://schemas.openxmlformats.org/officeDocument/2006/math">
                    <m:r>
                      <a:rPr lang="pt-BR" i="1">
                        <a:latin typeface="Cambria Math" panose="02040503050406030204" pitchFamily="18" charset="0"/>
                      </a:rPr>
                      <m:t>=</m:t>
                    </m:r>
                    <m:r>
                      <a:rPr lang="en-US" b="1" i="1" smtClean="0">
                        <a:latin typeface="Cambria Math" panose="02040503050406030204" pitchFamily="18" charset="0"/>
                      </a:rPr>
                      <m:t>𝟏𝟐</m:t>
                    </m:r>
                    <m:r>
                      <a:rPr lang="en-US" b="1" i="1" smtClean="0">
                        <a:latin typeface="Cambria Math" panose="02040503050406030204" pitchFamily="18" charset="0"/>
                      </a:rPr>
                      <m:t> </m:t>
                    </m:r>
                    <m:r>
                      <a:rPr lang="en-US" b="1" i="1" smtClean="0">
                        <a:latin typeface="Cambria Math" panose="02040503050406030204" pitchFamily="18" charset="0"/>
                      </a:rPr>
                      <m:t>𝒘𝒐𝒓𝒌𝒅𝒂𝒚𝒔</m:t>
                    </m:r>
                  </m:oMath>
                </a14:m>
                <a:endParaRPr lang="en-IN" b="1" dirty="0"/>
              </a:p>
              <a:p>
                <a:r>
                  <a:rPr lang="en-US" dirty="0"/>
                  <a:t>Instead of using the most likely duration estimate of 10 workdays, the project </a:t>
                </a:r>
                <a:r>
                  <a:rPr lang="en-US" b="1" dirty="0"/>
                  <a:t>team would use</a:t>
                </a:r>
                <a:r>
                  <a:rPr lang="en-US" dirty="0"/>
                  <a:t> </a:t>
                </a:r>
                <a:r>
                  <a:rPr lang="en-US" b="1" dirty="0"/>
                  <a:t>12 workdays</a:t>
                </a:r>
                <a:r>
                  <a:rPr lang="en-US" dirty="0"/>
                  <a:t> when doing critical path analysis. </a:t>
                </a:r>
              </a:p>
              <a:p>
                <a:r>
                  <a:rPr lang="en-US" dirty="0"/>
                  <a:t>These </a:t>
                </a:r>
                <a:r>
                  <a:rPr lang="en-US" b="1" dirty="0"/>
                  <a:t>additional two days</a:t>
                </a:r>
                <a:r>
                  <a:rPr lang="en-US" dirty="0"/>
                  <a:t> could </a:t>
                </a:r>
                <a:r>
                  <a:rPr lang="en-US" b="1" dirty="0"/>
                  <a:t>help</a:t>
                </a:r>
                <a:r>
                  <a:rPr lang="en-US" dirty="0"/>
                  <a:t> the project team</a:t>
                </a:r>
                <a:r>
                  <a:rPr lang="en-US" b="1" dirty="0"/>
                  <a:t> get the work completed on time</a:t>
                </a:r>
                <a:r>
                  <a:rPr lang="en-US" dirty="0"/>
                  <a:t>.</a:t>
                </a:r>
              </a:p>
              <a:p>
                <a:r>
                  <a:rPr lang="en-US" dirty="0"/>
                  <a:t>The main </a:t>
                </a:r>
                <a:r>
                  <a:rPr lang="en-US" b="1" dirty="0">
                    <a:solidFill>
                      <a:schemeClr val="tx2"/>
                    </a:solidFill>
                  </a:rPr>
                  <a:t>advantage</a:t>
                </a:r>
                <a:r>
                  <a:rPr lang="en-US" dirty="0"/>
                  <a:t> of </a:t>
                </a:r>
                <a:r>
                  <a:rPr lang="en-US" b="1" dirty="0"/>
                  <a:t>PERT</a:t>
                </a:r>
                <a:r>
                  <a:rPr lang="en-US" dirty="0"/>
                  <a:t> is that it </a:t>
                </a:r>
                <a:r>
                  <a:rPr lang="en-US" b="1" dirty="0"/>
                  <a:t>attempts to address </a:t>
                </a:r>
                <a:r>
                  <a:rPr lang="en-US" dirty="0"/>
                  <a:t>the </a:t>
                </a:r>
                <a:r>
                  <a:rPr lang="en-US" b="1" dirty="0">
                    <a:solidFill>
                      <a:schemeClr val="accent6"/>
                    </a:solidFill>
                  </a:rPr>
                  <a:t>risk associated </a:t>
                </a:r>
                <a:r>
                  <a:rPr lang="en-US" dirty="0"/>
                  <a:t>with </a:t>
                </a:r>
                <a:r>
                  <a:rPr lang="en-US" b="1" dirty="0"/>
                  <a:t>duration </a:t>
                </a:r>
                <a:r>
                  <a:rPr lang="en-US" dirty="0"/>
                  <a:t>estimates. </a:t>
                </a:r>
              </a:p>
              <a:p>
                <a:pPr lvl="1"/>
                <a:r>
                  <a:rPr lang="en-US" b="1" dirty="0"/>
                  <a:t>PERT</a:t>
                </a:r>
                <a:r>
                  <a:rPr lang="en-US" dirty="0"/>
                  <a:t> help in </a:t>
                </a:r>
                <a:r>
                  <a:rPr lang="en-US" b="1" dirty="0"/>
                  <a:t>developing schedules</a:t>
                </a:r>
                <a:r>
                  <a:rPr lang="en-US" dirty="0"/>
                  <a:t> that are more </a:t>
                </a:r>
                <a:r>
                  <a:rPr lang="en-US" b="1" dirty="0"/>
                  <a:t>realistic</a:t>
                </a:r>
                <a:r>
                  <a:rPr lang="en-US" dirty="0"/>
                  <a:t>. </a:t>
                </a:r>
              </a:p>
              <a:p>
                <a:r>
                  <a:rPr lang="en-US" dirty="0"/>
                  <a:t>PERT’s </a:t>
                </a:r>
                <a:r>
                  <a:rPr lang="en-US" b="1" dirty="0">
                    <a:solidFill>
                      <a:schemeClr val="accent6"/>
                    </a:solidFill>
                  </a:rPr>
                  <a:t>disadvantages</a:t>
                </a:r>
                <a:r>
                  <a:rPr lang="en-US" b="1" dirty="0"/>
                  <a:t> </a:t>
                </a:r>
                <a:endParaRPr lang="en-US" dirty="0"/>
              </a:p>
              <a:p>
                <a:pPr lvl="1"/>
                <a:r>
                  <a:rPr lang="en-US" dirty="0"/>
                  <a:t>It </a:t>
                </a:r>
                <a:r>
                  <a:rPr lang="en-US" b="1" dirty="0"/>
                  <a:t>involves more work than CPM </a:t>
                </a:r>
                <a:r>
                  <a:rPr lang="en-US" dirty="0"/>
                  <a:t>because it </a:t>
                </a:r>
                <a:r>
                  <a:rPr lang="en-US" b="1" dirty="0"/>
                  <a:t>requires several duration estimates</a:t>
                </a:r>
                <a:r>
                  <a:rPr lang="en-US" dirty="0"/>
                  <a:t>.</a:t>
                </a:r>
                <a:endParaRPr lang="en-IN" dirty="0"/>
              </a:p>
            </p:txBody>
          </p:sp>
        </mc:Choice>
        <mc:Fallback xmlns="">
          <p:sp>
            <p:nvSpPr>
              <p:cNvPr id="3" name="Content Placeholder 2">
                <a:extLst>
                  <a:ext uri="{FF2B5EF4-FFF2-40B4-BE49-F238E27FC236}">
                    <a16:creationId xmlns:a16="http://schemas.microsoft.com/office/drawing/2014/main" id="{DE2666BD-D670-F068-30C5-D4EBE9B77DC2}"/>
                  </a:ext>
                </a:extLst>
              </p:cNvPr>
              <p:cNvSpPr>
                <a:spLocks noGrp="1" noRot="1" noChangeAspect="1" noMove="1" noResize="1" noEditPoints="1" noAdjustHandles="1" noChangeArrowheads="1" noChangeShapeType="1" noTextEdit="1"/>
              </p:cNvSpPr>
              <p:nvPr>
                <p:ph idx="1"/>
              </p:nvPr>
            </p:nvSpPr>
            <p:spPr>
              <a:blipFill>
                <a:blip r:embed="rId2"/>
                <a:stretch>
                  <a:fillRect l="-818" t="-327" r="-1431"/>
                </a:stretch>
              </a:blipFill>
            </p:spPr>
            <p:txBody>
              <a:bodyPr/>
              <a:lstStyle/>
              <a:p>
                <a:r>
                  <a:rPr lang="en-IN">
                    <a:noFill/>
                  </a:rPr>
                  <a:t> </a:t>
                </a:r>
              </a:p>
            </p:txBody>
          </p:sp>
        </mc:Fallback>
      </mc:AlternateContent>
    </p:spTree>
    <p:extLst>
      <p:ext uri="{BB962C8B-B14F-4D97-AF65-F5344CB8AC3E}">
        <p14:creationId xmlns:p14="http://schemas.microsoft.com/office/powerpoint/2010/main" val="30163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Controlling Schedule</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- 9</a:t>
            </a:r>
          </a:p>
        </p:txBody>
      </p:sp>
    </p:spTree>
    <p:extLst>
      <p:ext uri="{BB962C8B-B14F-4D97-AF65-F5344CB8AC3E}">
        <p14:creationId xmlns:p14="http://schemas.microsoft.com/office/powerpoint/2010/main" val="902918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B40C-D178-2875-3DDC-EC01C9713E96}"/>
              </a:ext>
            </a:extLst>
          </p:cNvPr>
          <p:cNvSpPr>
            <a:spLocks noGrp="1"/>
          </p:cNvSpPr>
          <p:nvPr>
            <p:ph type="title"/>
          </p:nvPr>
        </p:nvSpPr>
        <p:spPr>
          <a:xfrm>
            <a:off x="0" y="0"/>
            <a:ext cx="12192000" cy="711200"/>
          </a:xfrm>
        </p:spPr>
        <p:txBody>
          <a:bodyPr>
            <a:normAutofit/>
          </a:bodyPr>
          <a:lstStyle/>
          <a:p>
            <a:r>
              <a:rPr lang="en-US" b="1" dirty="0"/>
              <a:t>Project Scope Management</a:t>
            </a:r>
            <a:endParaRPr lang="en-IN" dirty="0"/>
          </a:p>
        </p:txBody>
      </p:sp>
      <p:sp>
        <p:nvSpPr>
          <p:cNvPr id="3" name="Content Placeholder 2">
            <a:extLst>
              <a:ext uri="{FF2B5EF4-FFF2-40B4-BE49-F238E27FC236}">
                <a16:creationId xmlns:a16="http://schemas.microsoft.com/office/drawing/2014/main" id="{ED3F0DA7-3FB3-3D7B-13DA-4469DBD2FFF7}"/>
              </a:ext>
            </a:extLst>
          </p:cNvPr>
          <p:cNvSpPr>
            <a:spLocks noGrp="1"/>
          </p:cNvSpPr>
          <p:nvPr>
            <p:ph idx="1"/>
          </p:nvPr>
        </p:nvSpPr>
        <p:spPr/>
        <p:txBody>
          <a:bodyPr/>
          <a:lstStyle/>
          <a:p>
            <a:r>
              <a:rPr lang="en-US" dirty="0"/>
              <a:t>It includes the </a:t>
            </a:r>
            <a:r>
              <a:rPr lang="en-US" b="1" dirty="0">
                <a:solidFill>
                  <a:schemeClr val="accent6"/>
                </a:solidFill>
              </a:rPr>
              <a:t>processes involved </a:t>
            </a:r>
            <a:r>
              <a:rPr lang="en-US" dirty="0"/>
              <a:t>in defining and controlling what work is or is not included in a project. </a:t>
            </a:r>
          </a:p>
          <a:p>
            <a:r>
              <a:rPr lang="en-US" dirty="0"/>
              <a:t>It ensures that the project team and stakeholders have the </a:t>
            </a:r>
            <a:r>
              <a:rPr lang="en-US" b="1" dirty="0"/>
              <a:t>same understanding </a:t>
            </a:r>
            <a:r>
              <a:rPr lang="en-US" dirty="0"/>
              <a:t>of </a:t>
            </a:r>
            <a:r>
              <a:rPr lang="en-US" b="1" dirty="0">
                <a:solidFill>
                  <a:schemeClr val="tx2"/>
                </a:solidFill>
              </a:rPr>
              <a:t>what products</a:t>
            </a:r>
            <a:r>
              <a:rPr lang="en-US" dirty="0"/>
              <a:t> </a:t>
            </a:r>
            <a:r>
              <a:rPr lang="en-US" b="1" dirty="0">
                <a:solidFill>
                  <a:schemeClr val="accent6"/>
                </a:solidFill>
              </a:rPr>
              <a:t>the project will produce</a:t>
            </a:r>
            <a:r>
              <a:rPr lang="en-US" dirty="0"/>
              <a:t> and </a:t>
            </a:r>
            <a:r>
              <a:rPr lang="en-US" b="1" dirty="0">
                <a:solidFill>
                  <a:schemeClr val="tx2"/>
                </a:solidFill>
              </a:rPr>
              <a:t>what processes</a:t>
            </a:r>
            <a:r>
              <a:rPr lang="en-US" b="1" dirty="0">
                <a:solidFill>
                  <a:schemeClr val="accent6"/>
                </a:solidFill>
              </a:rPr>
              <a:t> the project team will use to produce</a:t>
            </a:r>
            <a:r>
              <a:rPr lang="en-US" b="1" dirty="0"/>
              <a:t> </a:t>
            </a:r>
            <a:r>
              <a:rPr lang="en-US" dirty="0"/>
              <a:t>them.</a:t>
            </a:r>
          </a:p>
          <a:p>
            <a:r>
              <a:rPr lang="en-US" dirty="0"/>
              <a:t>Six main processes involved in project scope management are:</a:t>
            </a:r>
          </a:p>
          <a:p>
            <a:pPr marL="719138" lvl="1" indent="-457200">
              <a:buFont typeface="+mj-lt"/>
              <a:buAutoNum type="arabicPeriod"/>
            </a:pPr>
            <a:r>
              <a:rPr lang="en-US" dirty="0"/>
              <a:t>Planning scope management</a:t>
            </a:r>
          </a:p>
          <a:p>
            <a:pPr marL="719138" lvl="1" indent="-457200">
              <a:buFont typeface="+mj-lt"/>
              <a:buAutoNum type="arabicPeriod"/>
            </a:pPr>
            <a:r>
              <a:rPr lang="en-US" dirty="0"/>
              <a:t>Collecting requirements</a:t>
            </a:r>
          </a:p>
          <a:p>
            <a:pPr marL="719138" lvl="1" indent="-457200">
              <a:buFont typeface="+mj-lt"/>
              <a:buAutoNum type="arabicPeriod"/>
            </a:pPr>
            <a:r>
              <a:rPr lang="en-US" dirty="0"/>
              <a:t>Defining scope</a:t>
            </a:r>
          </a:p>
          <a:p>
            <a:pPr marL="719138" lvl="1" indent="-457200">
              <a:buFont typeface="+mj-lt"/>
              <a:buAutoNum type="arabicPeriod"/>
            </a:pPr>
            <a:r>
              <a:rPr lang="en-US" dirty="0"/>
              <a:t>Creating the WBS</a:t>
            </a:r>
          </a:p>
          <a:p>
            <a:pPr marL="719138" lvl="1" indent="-457200">
              <a:buFont typeface="+mj-lt"/>
              <a:buAutoNum type="arabicPeriod"/>
            </a:pPr>
            <a:r>
              <a:rPr lang="en-US" dirty="0"/>
              <a:t>Validating scope</a:t>
            </a:r>
          </a:p>
          <a:p>
            <a:pPr marL="719138" lvl="1" indent="-457200">
              <a:buFont typeface="+mj-lt"/>
              <a:buAutoNum type="arabicPeriod"/>
            </a:pPr>
            <a:r>
              <a:rPr lang="en-US" dirty="0"/>
              <a:t>Controlling scope   </a:t>
            </a:r>
            <a:endParaRPr lang="en-IN" dirty="0"/>
          </a:p>
        </p:txBody>
      </p:sp>
    </p:spTree>
    <p:extLst>
      <p:ext uri="{BB962C8B-B14F-4D97-AF65-F5344CB8AC3E}">
        <p14:creationId xmlns:p14="http://schemas.microsoft.com/office/powerpoint/2010/main" val="359771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5F23-AF75-94BB-5CCB-6942A494FEA8}"/>
              </a:ext>
            </a:extLst>
          </p:cNvPr>
          <p:cNvSpPr>
            <a:spLocks noGrp="1"/>
          </p:cNvSpPr>
          <p:nvPr>
            <p:ph type="title"/>
          </p:nvPr>
        </p:nvSpPr>
        <p:spPr/>
        <p:txBody>
          <a:bodyPr/>
          <a:lstStyle/>
          <a:p>
            <a:r>
              <a:rPr lang="en-US" dirty="0"/>
              <a:t>Controlling the Schedule</a:t>
            </a:r>
            <a:endParaRPr lang="en-IN" dirty="0"/>
          </a:p>
        </p:txBody>
      </p:sp>
      <p:sp>
        <p:nvSpPr>
          <p:cNvPr id="3" name="Content Placeholder 2">
            <a:extLst>
              <a:ext uri="{FF2B5EF4-FFF2-40B4-BE49-F238E27FC236}">
                <a16:creationId xmlns:a16="http://schemas.microsoft.com/office/drawing/2014/main" id="{C906E4E9-0478-2567-5CCA-7576991BDABE}"/>
              </a:ext>
            </a:extLst>
          </p:cNvPr>
          <p:cNvSpPr>
            <a:spLocks noGrp="1"/>
          </p:cNvSpPr>
          <p:nvPr>
            <p:ph idx="1"/>
          </p:nvPr>
        </p:nvSpPr>
        <p:spPr/>
        <p:txBody>
          <a:bodyPr/>
          <a:lstStyle/>
          <a:p>
            <a:r>
              <a:rPr lang="en-US" b="1" dirty="0">
                <a:solidFill>
                  <a:schemeClr val="accent6"/>
                </a:solidFill>
              </a:rPr>
              <a:t>Schedule control</a:t>
            </a:r>
            <a:r>
              <a:rPr lang="en-US" dirty="0"/>
              <a:t> is a </a:t>
            </a:r>
            <a:r>
              <a:rPr lang="en-US" b="1" dirty="0"/>
              <a:t>portion </a:t>
            </a:r>
            <a:r>
              <a:rPr lang="en-US" dirty="0"/>
              <a:t>of the </a:t>
            </a:r>
            <a:r>
              <a:rPr lang="en-US" b="1" dirty="0"/>
              <a:t>integrated change control </a:t>
            </a:r>
            <a:r>
              <a:rPr lang="en-US" dirty="0"/>
              <a:t>process in project integration management. </a:t>
            </a:r>
          </a:p>
          <a:p>
            <a:r>
              <a:rPr lang="en-US" dirty="0"/>
              <a:t>The </a:t>
            </a:r>
            <a:r>
              <a:rPr lang="en-US" b="1" dirty="0"/>
              <a:t>goal of schedule control </a:t>
            </a:r>
            <a:r>
              <a:rPr lang="en-US" dirty="0"/>
              <a:t>is to </a:t>
            </a:r>
            <a:r>
              <a:rPr lang="en-US" b="1" dirty="0"/>
              <a:t>know the status </a:t>
            </a:r>
            <a:r>
              <a:rPr lang="en-US" dirty="0"/>
              <a:t>of the </a:t>
            </a:r>
            <a:r>
              <a:rPr lang="en-US" b="1" dirty="0"/>
              <a:t>schedule</a:t>
            </a:r>
            <a:r>
              <a:rPr lang="en-US" dirty="0"/>
              <a:t>, </a:t>
            </a:r>
            <a:r>
              <a:rPr lang="en-US" b="1" dirty="0"/>
              <a:t>influence </a:t>
            </a:r>
            <a:r>
              <a:rPr lang="en-US" dirty="0"/>
              <a:t>the </a:t>
            </a:r>
            <a:r>
              <a:rPr lang="en-US" b="1" dirty="0"/>
              <a:t>factors </a:t>
            </a:r>
            <a:r>
              <a:rPr lang="en-US" dirty="0"/>
              <a:t>that cause </a:t>
            </a:r>
            <a:r>
              <a:rPr lang="en-US" b="1" dirty="0"/>
              <a:t>schedule changes</a:t>
            </a:r>
            <a:r>
              <a:rPr lang="en-US" dirty="0"/>
              <a:t>, </a:t>
            </a:r>
            <a:r>
              <a:rPr lang="en-US" b="1" dirty="0"/>
              <a:t>determine </a:t>
            </a:r>
            <a:r>
              <a:rPr lang="en-US" dirty="0"/>
              <a:t>that the </a:t>
            </a:r>
            <a:r>
              <a:rPr lang="en-US" b="1" dirty="0"/>
              <a:t>schedule </a:t>
            </a:r>
            <a:r>
              <a:rPr lang="en-US" dirty="0"/>
              <a:t>has changed, and </a:t>
            </a:r>
            <a:r>
              <a:rPr lang="en-US" b="1" dirty="0"/>
              <a:t>manage changes </a:t>
            </a:r>
            <a:r>
              <a:rPr lang="en-US" dirty="0"/>
              <a:t>when they occur.</a:t>
            </a:r>
          </a:p>
          <a:p>
            <a:r>
              <a:rPr lang="en-US" dirty="0"/>
              <a:t>The main </a:t>
            </a:r>
            <a:r>
              <a:rPr lang="en-US" b="1" dirty="0"/>
              <a:t>inputs</a:t>
            </a:r>
            <a:r>
              <a:rPr lang="en-US" dirty="0"/>
              <a:t> to schedule control are the </a:t>
            </a:r>
          </a:p>
          <a:p>
            <a:pPr lvl="1"/>
            <a:r>
              <a:rPr lang="en-US" dirty="0"/>
              <a:t>Project management plan</a:t>
            </a:r>
          </a:p>
          <a:p>
            <a:pPr lvl="1"/>
            <a:r>
              <a:rPr lang="en-US" dirty="0"/>
              <a:t>Project schedule</a:t>
            </a:r>
          </a:p>
          <a:p>
            <a:pPr lvl="1"/>
            <a:r>
              <a:rPr lang="en-US" dirty="0"/>
              <a:t>Work performance data</a:t>
            </a:r>
          </a:p>
          <a:p>
            <a:pPr lvl="1"/>
            <a:r>
              <a:rPr lang="en-US" dirty="0"/>
              <a:t>Project calendars</a:t>
            </a:r>
          </a:p>
          <a:p>
            <a:pPr lvl="1"/>
            <a:r>
              <a:rPr lang="en-US" dirty="0"/>
              <a:t>Schedule data</a:t>
            </a:r>
          </a:p>
          <a:p>
            <a:pPr lvl="1"/>
            <a:r>
              <a:rPr lang="en-US" dirty="0"/>
              <a:t>Organizational process assets</a:t>
            </a:r>
          </a:p>
        </p:txBody>
      </p:sp>
    </p:spTree>
    <p:extLst>
      <p:ext uri="{BB962C8B-B14F-4D97-AF65-F5344CB8AC3E}">
        <p14:creationId xmlns:p14="http://schemas.microsoft.com/office/powerpoint/2010/main" val="281530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5F23-AF75-94BB-5CCB-6942A494FEA8}"/>
              </a:ext>
            </a:extLst>
          </p:cNvPr>
          <p:cNvSpPr>
            <a:spLocks noGrp="1"/>
          </p:cNvSpPr>
          <p:nvPr>
            <p:ph type="title"/>
          </p:nvPr>
        </p:nvSpPr>
        <p:spPr/>
        <p:txBody>
          <a:bodyPr/>
          <a:lstStyle/>
          <a:p>
            <a:r>
              <a:rPr lang="en-US" dirty="0"/>
              <a:t>Controlling the Schedule (contd.)</a:t>
            </a:r>
            <a:endParaRPr lang="en-IN" dirty="0"/>
          </a:p>
        </p:txBody>
      </p:sp>
      <p:sp>
        <p:nvSpPr>
          <p:cNvPr id="3" name="Content Placeholder 2">
            <a:extLst>
              <a:ext uri="{FF2B5EF4-FFF2-40B4-BE49-F238E27FC236}">
                <a16:creationId xmlns:a16="http://schemas.microsoft.com/office/drawing/2014/main" id="{C906E4E9-0478-2567-5CCA-7576991BDABE}"/>
              </a:ext>
            </a:extLst>
          </p:cNvPr>
          <p:cNvSpPr>
            <a:spLocks noGrp="1"/>
          </p:cNvSpPr>
          <p:nvPr>
            <p:ph idx="1"/>
          </p:nvPr>
        </p:nvSpPr>
        <p:spPr/>
        <p:txBody>
          <a:bodyPr/>
          <a:lstStyle/>
          <a:p>
            <a:pPr marL="0" indent="0">
              <a:buNone/>
            </a:pPr>
            <a:r>
              <a:rPr lang="en-US" dirty="0"/>
              <a:t>Some of the </a:t>
            </a:r>
            <a:r>
              <a:rPr lang="en-US" b="1" dirty="0"/>
              <a:t>tools</a:t>
            </a:r>
            <a:r>
              <a:rPr lang="en-US" dirty="0"/>
              <a:t> and </a:t>
            </a:r>
            <a:r>
              <a:rPr lang="en-US" b="1" dirty="0"/>
              <a:t>techniques</a:t>
            </a:r>
            <a:r>
              <a:rPr lang="en-US" dirty="0"/>
              <a:t> include:</a:t>
            </a:r>
          </a:p>
          <a:p>
            <a:r>
              <a:rPr lang="en-US" b="1" dirty="0"/>
              <a:t>Performance reviews</a:t>
            </a:r>
            <a:r>
              <a:rPr lang="en-US" dirty="0"/>
              <a:t>, where progress reports are often provided</a:t>
            </a:r>
          </a:p>
          <a:p>
            <a:r>
              <a:rPr lang="en-US" b="1" dirty="0"/>
              <a:t>Schedule change control system</a:t>
            </a:r>
            <a:r>
              <a:rPr lang="en-US" dirty="0"/>
              <a:t>, operated as part of the integrated change control system</a:t>
            </a:r>
          </a:p>
          <a:p>
            <a:r>
              <a:rPr lang="en-US" b="1" dirty="0"/>
              <a:t>Scheduling tool and/or project management software</a:t>
            </a:r>
            <a:r>
              <a:rPr lang="en-US" dirty="0"/>
              <a:t>, as Project 2013</a:t>
            </a:r>
          </a:p>
          <a:p>
            <a:r>
              <a:rPr lang="en-US" b="1" dirty="0"/>
              <a:t>Variance analysis</a:t>
            </a:r>
            <a:r>
              <a:rPr lang="en-US" dirty="0"/>
              <a:t>, such as analyzing float or slack and using earned value</a:t>
            </a:r>
          </a:p>
          <a:p>
            <a:r>
              <a:rPr lang="en-US" b="1" dirty="0"/>
              <a:t>What-if scenario analysis</a:t>
            </a:r>
            <a:r>
              <a:rPr lang="en-US" dirty="0"/>
              <a:t>, which can be done manually or with the aid of software</a:t>
            </a:r>
          </a:p>
          <a:p>
            <a:r>
              <a:rPr lang="en-US" b="1" dirty="0"/>
              <a:t>Adjusting leads and lags</a:t>
            </a:r>
            <a:endParaRPr lang="en-US" dirty="0"/>
          </a:p>
          <a:p>
            <a:r>
              <a:rPr lang="en-US" b="1" dirty="0"/>
              <a:t>Schedule compression</a:t>
            </a:r>
            <a:r>
              <a:rPr lang="en-US" dirty="0"/>
              <a:t>, such as crashing and fast tracking</a:t>
            </a:r>
          </a:p>
          <a:p>
            <a:r>
              <a:rPr lang="en-US" b="1" dirty="0"/>
              <a:t>Resource optimization techniques</a:t>
            </a:r>
            <a:r>
              <a:rPr lang="en-US" dirty="0"/>
              <a:t>, such as resource leveling</a:t>
            </a:r>
          </a:p>
        </p:txBody>
      </p:sp>
    </p:spTree>
    <p:extLst>
      <p:ext uri="{BB962C8B-B14F-4D97-AF65-F5344CB8AC3E}">
        <p14:creationId xmlns:p14="http://schemas.microsoft.com/office/powerpoint/2010/main" val="272401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5F23-AF75-94BB-5CCB-6942A494FEA8}"/>
              </a:ext>
            </a:extLst>
          </p:cNvPr>
          <p:cNvSpPr>
            <a:spLocks noGrp="1"/>
          </p:cNvSpPr>
          <p:nvPr>
            <p:ph type="title"/>
          </p:nvPr>
        </p:nvSpPr>
        <p:spPr/>
        <p:txBody>
          <a:bodyPr/>
          <a:lstStyle/>
          <a:p>
            <a:r>
              <a:rPr lang="en-US" dirty="0"/>
              <a:t>Controlling the Schedule (contd.)</a:t>
            </a:r>
            <a:endParaRPr lang="en-IN" dirty="0"/>
          </a:p>
        </p:txBody>
      </p:sp>
      <p:sp>
        <p:nvSpPr>
          <p:cNvPr id="3" name="Content Placeholder 2">
            <a:extLst>
              <a:ext uri="{FF2B5EF4-FFF2-40B4-BE49-F238E27FC236}">
                <a16:creationId xmlns:a16="http://schemas.microsoft.com/office/drawing/2014/main" id="{C906E4E9-0478-2567-5CCA-7576991BDABE}"/>
              </a:ext>
            </a:extLst>
          </p:cNvPr>
          <p:cNvSpPr>
            <a:spLocks noGrp="1"/>
          </p:cNvSpPr>
          <p:nvPr>
            <p:ph idx="1"/>
          </p:nvPr>
        </p:nvSpPr>
        <p:spPr/>
        <p:txBody>
          <a:bodyPr/>
          <a:lstStyle/>
          <a:p>
            <a:pPr marL="0" indent="0">
              <a:buNone/>
            </a:pPr>
            <a:r>
              <a:rPr lang="en-US" dirty="0"/>
              <a:t>The main </a:t>
            </a:r>
            <a:r>
              <a:rPr lang="en-US" b="1" dirty="0"/>
              <a:t>outputs</a:t>
            </a:r>
            <a:r>
              <a:rPr lang="en-US" dirty="0"/>
              <a:t> of </a:t>
            </a:r>
            <a:r>
              <a:rPr lang="en-US" b="1" dirty="0"/>
              <a:t>schedule control </a:t>
            </a:r>
            <a:r>
              <a:rPr lang="en-US" dirty="0"/>
              <a:t>include </a:t>
            </a:r>
          </a:p>
          <a:p>
            <a:r>
              <a:rPr lang="en-US" dirty="0"/>
              <a:t>Work performance measurements</a:t>
            </a:r>
          </a:p>
          <a:p>
            <a:r>
              <a:rPr lang="en-US" dirty="0"/>
              <a:t>Organizational process assets updates such as lessons-learned reports related to schedule control</a:t>
            </a:r>
          </a:p>
          <a:p>
            <a:r>
              <a:rPr lang="en-US" dirty="0"/>
              <a:t>Change requests</a:t>
            </a:r>
          </a:p>
          <a:p>
            <a:r>
              <a:rPr lang="en-US" dirty="0"/>
              <a:t>Project management plan updates</a:t>
            </a:r>
          </a:p>
          <a:p>
            <a:r>
              <a:rPr lang="en-US" dirty="0"/>
              <a:t>Project documents updates</a:t>
            </a:r>
          </a:p>
        </p:txBody>
      </p:sp>
    </p:spTree>
    <p:extLst>
      <p:ext uri="{BB962C8B-B14F-4D97-AF65-F5344CB8AC3E}">
        <p14:creationId xmlns:p14="http://schemas.microsoft.com/office/powerpoint/2010/main" val="208049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- 8</a:t>
            </a:r>
          </a:p>
        </p:txBody>
      </p:sp>
    </p:spTree>
    <p:extLst>
      <p:ext uri="{BB962C8B-B14F-4D97-AF65-F5344CB8AC3E}">
        <p14:creationId xmlns:p14="http://schemas.microsoft.com/office/powerpoint/2010/main" val="1166498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F045-234B-6061-C663-14210E547A57}"/>
              </a:ext>
            </a:extLst>
          </p:cNvPr>
          <p:cNvSpPr>
            <a:spLocks noGrp="1"/>
          </p:cNvSpPr>
          <p:nvPr>
            <p:ph type="title"/>
          </p:nvPr>
        </p:nvSpPr>
        <p:spPr/>
        <p:txBody>
          <a:bodyPr/>
          <a:lstStyle/>
          <a:p>
            <a:r>
              <a:rPr lang="en-IN" dirty="0"/>
              <a:t>Quiz</a:t>
            </a:r>
          </a:p>
        </p:txBody>
      </p:sp>
      <p:sp>
        <p:nvSpPr>
          <p:cNvPr id="3" name="Content Placeholder 2">
            <a:extLst>
              <a:ext uri="{FF2B5EF4-FFF2-40B4-BE49-F238E27FC236}">
                <a16:creationId xmlns:a16="http://schemas.microsoft.com/office/drawing/2014/main" id="{90161867-A430-6C61-3952-ABAF9F727712}"/>
              </a:ext>
            </a:extLst>
          </p:cNvPr>
          <p:cNvSpPr>
            <a:spLocks noGrp="1"/>
          </p:cNvSpPr>
          <p:nvPr>
            <p:ph idx="1"/>
          </p:nvPr>
        </p:nvSpPr>
        <p:spPr/>
        <p:txBody>
          <a:bodyPr/>
          <a:lstStyle/>
          <a:p>
            <a:r>
              <a:rPr lang="en-IN" dirty="0"/>
              <a:t>_____ refers to all the work involved in creating the products of the project and the processes used to create them.</a:t>
            </a:r>
          </a:p>
          <a:p>
            <a:pPr lvl="1"/>
            <a:r>
              <a:rPr lang="en-US" dirty="0"/>
              <a:t>Deliverables</a:t>
            </a:r>
          </a:p>
          <a:p>
            <a:pPr lvl="1"/>
            <a:r>
              <a:rPr lang="en-US" dirty="0"/>
              <a:t>Milestones</a:t>
            </a:r>
          </a:p>
          <a:p>
            <a:pPr lvl="1"/>
            <a:r>
              <a:rPr lang="en-US" b="1" dirty="0"/>
              <a:t>Scope</a:t>
            </a:r>
          </a:p>
          <a:p>
            <a:pPr lvl="1"/>
            <a:r>
              <a:rPr lang="en-US" dirty="0"/>
              <a:t>Product development</a:t>
            </a:r>
            <a:endParaRPr lang="en-IN" dirty="0"/>
          </a:p>
          <a:p>
            <a:r>
              <a:rPr lang="en-US" dirty="0"/>
              <a:t>Which tool or technique for collecting requirements is often the most expensive and time consuming?</a:t>
            </a:r>
            <a:endParaRPr lang="en-IN" dirty="0"/>
          </a:p>
          <a:p>
            <a:pPr lvl="1"/>
            <a:r>
              <a:rPr lang="en-US" b="1" dirty="0"/>
              <a:t>Interviews</a:t>
            </a:r>
          </a:p>
          <a:p>
            <a:pPr lvl="1"/>
            <a:r>
              <a:rPr lang="en-US" dirty="0"/>
              <a:t>Focus groups</a:t>
            </a:r>
          </a:p>
          <a:p>
            <a:pPr lvl="1"/>
            <a:r>
              <a:rPr lang="en-US" dirty="0"/>
              <a:t>Surveys</a:t>
            </a:r>
          </a:p>
          <a:p>
            <a:pPr lvl="1"/>
            <a:r>
              <a:rPr lang="en-US" dirty="0"/>
              <a:t>Observation</a:t>
            </a:r>
            <a:endParaRPr lang="en-IN" dirty="0"/>
          </a:p>
        </p:txBody>
      </p:sp>
    </p:spTree>
    <p:extLst>
      <p:ext uri="{BB962C8B-B14F-4D97-AF65-F5344CB8AC3E}">
        <p14:creationId xmlns:p14="http://schemas.microsoft.com/office/powerpoint/2010/main" val="356448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384A-6EB0-21CA-3403-DF80D18808EA}"/>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78F3FA8B-9784-E122-9817-A12D385061C8}"/>
              </a:ext>
            </a:extLst>
          </p:cNvPr>
          <p:cNvSpPr>
            <a:spLocks noGrp="1"/>
          </p:cNvSpPr>
          <p:nvPr>
            <p:ph idx="1"/>
          </p:nvPr>
        </p:nvSpPr>
        <p:spPr/>
        <p:txBody>
          <a:bodyPr/>
          <a:lstStyle/>
          <a:p>
            <a:r>
              <a:rPr lang="en-US" dirty="0"/>
              <a:t>A _____ is a deliverable-oriented grouping of the work involved in a project that defines its total scope.</a:t>
            </a:r>
            <a:endParaRPr lang="en-IN" dirty="0"/>
          </a:p>
          <a:p>
            <a:pPr lvl="1"/>
            <a:r>
              <a:rPr lang="en-IN" dirty="0"/>
              <a:t>scope statement</a:t>
            </a:r>
          </a:p>
          <a:p>
            <a:pPr lvl="1"/>
            <a:r>
              <a:rPr lang="en-IN" b="1" dirty="0"/>
              <a:t>WBS</a:t>
            </a:r>
          </a:p>
          <a:p>
            <a:pPr lvl="1"/>
            <a:r>
              <a:rPr lang="en-IN" dirty="0"/>
              <a:t>WBS dictionary</a:t>
            </a:r>
          </a:p>
          <a:p>
            <a:pPr lvl="1"/>
            <a:r>
              <a:rPr lang="en-IN" dirty="0"/>
              <a:t>work package</a:t>
            </a:r>
          </a:p>
          <a:p>
            <a:r>
              <a:rPr lang="en-US" dirty="0"/>
              <a:t>What approach to developing a WBS involves writing down or drawing ideas in a nonlinear format?</a:t>
            </a:r>
            <a:endParaRPr lang="en-IN" dirty="0"/>
          </a:p>
          <a:p>
            <a:pPr lvl="1"/>
            <a:r>
              <a:rPr lang="fr-FR" dirty="0"/>
              <a:t>top-down</a:t>
            </a:r>
          </a:p>
          <a:p>
            <a:pPr lvl="1"/>
            <a:r>
              <a:rPr lang="fr-FR" dirty="0" err="1"/>
              <a:t>bottom</a:t>
            </a:r>
            <a:r>
              <a:rPr lang="fr-FR" dirty="0"/>
              <a:t>-up</a:t>
            </a:r>
          </a:p>
          <a:p>
            <a:pPr lvl="1"/>
            <a:r>
              <a:rPr lang="fr-FR" dirty="0" err="1"/>
              <a:t>analogy</a:t>
            </a:r>
            <a:endParaRPr lang="fr-FR" dirty="0"/>
          </a:p>
          <a:p>
            <a:pPr lvl="1"/>
            <a:r>
              <a:rPr lang="fr-FR" b="1" dirty="0" err="1"/>
              <a:t>mind</a:t>
            </a:r>
            <a:r>
              <a:rPr lang="fr-FR" b="1" dirty="0"/>
              <a:t> mapping</a:t>
            </a:r>
          </a:p>
          <a:p>
            <a:pPr marL="0" indent="0">
              <a:buNone/>
            </a:pPr>
            <a:endParaRPr lang="en-IN" dirty="0"/>
          </a:p>
          <a:p>
            <a:endParaRPr lang="en-IN" dirty="0"/>
          </a:p>
          <a:p>
            <a:pPr lvl="1"/>
            <a:endParaRPr lang="en-IN" dirty="0"/>
          </a:p>
        </p:txBody>
      </p:sp>
    </p:spTree>
    <p:extLst>
      <p:ext uri="{BB962C8B-B14F-4D97-AF65-F5344CB8AC3E}">
        <p14:creationId xmlns:p14="http://schemas.microsoft.com/office/powerpoint/2010/main" val="343222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1425-D30F-4978-2B08-331AA2D4124C}"/>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E7F60F3B-F1F0-7975-5312-60F899C65862}"/>
              </a:ext>
            </a:extLst>
          </p:cNvPr>
          <p:cNvSpPr>
            <a:spLocks noGrp="1"/>
          </p:cNvSpPr>
          <p:nvPr>
            <p:ph idx="1"/>
          </p:nvPr>
        </p:nvSpPr>
        <p:spPr/>
        <p:txBody>
          <a:bodyPr/>
          <a:lstStyle/>
          <a:p>
            <a:r>
              <a:rPr lang="en-US" dirty="0"/>
              <a:t>Assume that you have a project with major categories called planning, analysis, design, and testing. What level of the WBS would these items fall under? </a:t>
            </a:r>
          </a:p>
          <a:p>
            <a:pPr lvl="1"/>
            <a:r>
              <a:rPr lang="en-US" dirty="0"/>
              <a:t>0</a:t>
            </a:r>
          </a:p>
          <a:p>
            <a:pPr lvl="1"/>
            <a:r>
              <a:rPr lang="en-US" dirty="0"/>
              <a:t>1</a:t>
            </a:r>
          </a:p>
          <a:p>
            <a:pPr lvl="1"/>
            <a:r>
              <a:rPr lang="en-US" b="1" dirty="0"/>
              <a:t>2</a:t>
            </a:r>
          </a:p>
          <a:p>
            <a:pPr lvl="1"/>
            <a:r>
              <a:rPr lang="en-US" dirty="0"/>
              <a:t>3</a:t>
            </a:r>
            <a:endParaRPr lang="en-IN" dirty="0"/>
          </a:p>
          <a:p>
            <a:r>
              <a:rPr lang="en-US" dirty="0"/>
              <a:t>Which of the following is not a best practice that can help in avoiding scope problems on IT projects?</a:t>
            </a:r>
            <a:endParaRPr lang="en-IN" dirty="0"/>
          </a:p>
          <a:p>
            <a:pPr lvl="1"/>
            <a:r>
              <a:rPr lang="en-US" dirty="0"/>
              <a:t>Keep the scope realistic</a:t>
            </a:r>
          </a:p>
          <a:p>
            <a:pPr lvl="1"/>
            <a:r>
              <a:rPr lang="en-US" dirty="0"/>
              <a:t>Use off-the-shelf hardware and software whenever possible</a:t>
            </a:r>
          </a:p>
          <a:p>
            <a:pPr lvl="1"/>
            <a:r>
              <a:rPr lang="en-US" dirty="0"/>
              <a:t>Follow good project management processes</a:t>
            </a:r>
          </a:p>
          <a:p>
            <a:pPr lvl="1"/>
            <a:r>
              <a:rPr lang="en-US" b="1" dirty="0"/>
              <a:t>Don’t involve too many users in scope management</a:t>
            </a:r>
          </a:p>
        </p:txBody>
      </p:sp>
    </p:spTree>
    <p:extLst>
      <p:ext uri="{BB962C8B-B14F-4D97-AF65-F5344CB8AC3E}">
        <p14:creationId xmlns:p14="http://schemas.microsoft.com/office/powerpoint/2010/main" val="168508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1425-D30F-4978-2B08-331AA2D4124C}"/>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E7F60F3B-F1F0-7975-5312-60F899C65862}"/>
              </a:ext>
            </a:extLst>
          </p:cNvPr>
          <p:cNvSpPr>
            <a:spLocks noGrp="1"/>
          </p:cNvSpPr>
          <p:nvPr>
            <p:ph idx="1"/>
          </p:nvPr>
        </p:nvSpPr>
        <p:spPr/>
        <p:txBody>
          <a:bodyPr/>
          <a:lstStyle/>
          <a:p>
            <a:r>
              <a:rPr lang="en-US" dirty="0"/>
              <a:t>Scope _____ is often achieved by a customer inspection and then sign-off on key deliverables.</a:t>
            </a:r>
          </a:p>
          <a:p>
            <a:pPr lvl="1"/>
            <a:r>
              <a:rPr lang="en-US" dirty="0"/>
              <a:t>acceptance</a:t>
            </a:r>
          </a:p>
          <a:p>
            <a:pPr lvl="1"/>
            <a:r>
              <a:rPr lang="en-US" b="1" dirty="0"/>
              <a:t>validation</a:t>
            </a:r>
          </a:p>
          <a:p>
            <a:pPr lvl="1"/>
            <a:r>
              <a:rPr lang="en-US" dirty="0"/>
              <a:t>completion</a:t>
            </a:r>
          </a:p>
          <a:p>
            <a:pPr lvl="1"/>
            <a:r>
              <a:rPr lang="en-US" dirty="0"/>
              <a:t>close-out</a:t>
            </a:r>
          </a:p>
          <a:p>
            <a:r>
              <a:rPr lang="en-US" dirty="0"/>
              <a:t>Which of the following is not a suggestion for improving user input?</a:t>
            </a:r>
          </a:p>
          <a:p>
            <a:pPr lvl="1"/>
            <a:r>
              <a:rPr lang="en-US" dirty="0"/>
              <a:t>Develop a good project selection process for IT projects.</a:t>
            </a:r>
          </a:p>
          <a:p>
            <a:pPr lvl="1"/>
            <a:r>
              <a:rPr lang="en-US" dirty="0"/>
              <a:t>Have users on the project team.</a:t>
            </a:r>
          </a:p>
          <a:p>
            <a:pPr lvl="1"/>
            <a:r>
              <a:rPr lang="en-US" dirty="0"/>
              <a:t>Co-locate users with developers.</a:t>
            </a:r>
          </a:p>
          <a:p>
            <a:pPr lvl="1"/>
            <a:r>
              <a:rPr lang="en-US" b="1" dirty="0"/>
              <a:t>Only have meetings as needed, not on a regular basis.</a:t>
            </a:r>
          </a:p>
          <a:p>
            <a:r>
              <a:rPr lang="en-US" dirty="0"/>
              <a:t>Project management software helps you develop a _____, which serves as basis for creating Gantt charts, assigning resources, and allocating costs.</a:t>
            </a:r>
          </a:p>
          <a:p>
            <a:pPr lvl="1"/>
            <a:r>
              <a:rPr lang="en-US" dirty="0"/>
              <a:t>project plan</a:t>
            </a:r>
          </a:p>
          <a:p>
            <a:pPr lvl="1"/>
            <a:r>
              <a:rPr lang="en-US" dirty="0"/>
              <a:t>schedule</a:t>
            </a:r>
          </a:p>
          <a:p>
            <a:pPr lvl="1"/>
            <a:r>
              <a:rPr lang="en-US" b="1" dirty="0"/>
              <a:t>WBS</a:t>
            </a:r>
          </a:p>
          <a:p>
            <a:pPr lvl="1"/>
            <a:r>
              <a:rPr lang="en-US" dirty="0"/>
              <a:t>deliverable</a:t>
            </a:r>
          </a:p>
        </p:txBody>
      </p:sp>
    </p:spTree>
    <p:extLst>
      <p:ext uri="{BB962C8B-B14F-4D97-AF65-F5344CB8AC3E}">
        <p14:creationId xmlns:p14="http://schemas.microsoft.com/office/powerpoint/2010/main" val="285994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25180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9C482-0C01-F44C-AB17-DF5F2F587F65}"/>
              </a:ext>
            </a:extLst>
          </p:cNvPr>
          <p:cNvSpPr>
            <a:spLocks noGrp="1"/>
          </p:cNvSpPr>
          <p:nvPr>
            <p:ph type="title"/>
          </p:nvPr>
        </p:nvSpPr>
        <p:spPr/>
        <p:txBody>
          <a:bodyPr>
            <a:normAutofit/>
          </a:bodyPr>
          <a:lstStyle/>
          <a:p>
            <a:r>
              <a:rPr lang="en-IN" dirty="0"/>
              <a:t>Main Processes in Project Scope Management</a:t>
            </a:r>
          </a:p>
        </p:txBody>
      </p:sp>
      <p:graphicFrame>
        <p:nvGraphicFramePr>
          <p:cNvPr id="4" name="Content Placeholder 3">
            <a:extLst>
              <a:ext uri="{FF2B5EF4-FFF2-40B4-BE49-F238E27FC236}">
                <a16:creationId xmlns:a16="http://schemas.microsoft.com/office/drawing/2014/main" id="{469E2945-53DB-A04D-E38D-927D9088E517}"/>
              </a:ext>
            </a:extLst>
          </p:cNvPr>
          <p:cNvGraphicFramePr>
            <a:graphicFrameLocks noGrp="1"/>
          </p:cNvGraphicFramePr>
          <p:nvPr>
            <p:ph idx="1"/>
            <p:extLst>
              <p:ext uri="{D42A27DB-BD31-4B8C-83A1-F6EECF244321}">
                <p14:modId xmlns:p14="http://schemas.microsoft.com/office/powerpoint/2010/main" val="3550069630"/>
              </p:ext>
            </p:extLst>
          </p:nvPr>
        </p:nvGraphicFramePr>
        <p:xfrm>
          <a:off x="131763" y="863600"/>
          <a:ext cx="11928474" cy="4394200"/>
        </p:xfrm>
        <a:graphic>
          <a:graphicData uri="http://schemas.openxmlformats.org/drawingml/2006/table">
            <a:tbl>
              <a:tblPr firstRow="1" bandRow="1">
                <a:tableStyleId>{BC89EF96-8CEA-46FF-86C4-4CE0E7609802}</a:tableStyleId>
              </a:tblPr>
              <a:tblGrid>
                <a:gridCol w="1901318">
                  <a:extLst>
                    <a:ext uri="{9D8B030D-6E8A-4147-A177-3AD203B41FA5}">
                      <a16:colId xmlns:a16="http://schemas.microsoft.com/office/drawing/2014/main" val="2384347420"/>
                    </a:ext>
                  </a:extLst>
                </a:gridCol>
                <a:gridCol w="6060332">
                  <a:extLst>
                    <a:ext uri="{9D8B030D-6E8A-4147-A177-3AD203B41FA5}">
                      <a16:colId xmlns:a16="http://schemas.microsoft.com/office/drawing/2014/main" val="2329724453"/>
                    </a:ext>
                  </a:extLst>
                </a:gridCol>
                <a:gridCol w="3966824">
                  <a:extLst>
                    <a:ext uri="{9D8B030D-6E8A-4147-A177-3AD203B41FA5}">
                      <a16:colId xmlns:a16="http://schemas.microsoft.com/office/drawing/2014/main" val="1560508249"/>
                    </a:ext>
                  </a:extLst>
                </a:gridCol>
              </a:tblGrid>
              <a:tr h="370840">
                <a:tc>
                  <a:txBody>
                    <a:bodyPr/>
                    <a:lstStyle/>
                    <a:p>
                      <a:r>
                        <a:rPr lang="en-IN" dirty="0"/>
                        <a:t>Processes</a:t>
                      </a:r>
                    </a:p>
                  </a:txBody>
                  <a:tcPr/>
                </a:tc>
                <a:tc>
                  <a:txBody>
                    <a:bodyPr/>
                    <a:lstStyle/>
                    <a:p>
                      <a:r>
                        <a:rPr lang="en-IN" dirty="0"/>
                        <a:t>Description</a:t>
                      </a:r>
                    </a:p>
                  </a:txBody>
                  <a:tcPr/>
                </a:tc>
                <a:tc>
                  <a:txBody>
                    <a:bodyPr/>
                    <a:lstStyle/>
                    <a:p>
                      <a:r>
                        <a:rPr lang="en-IN" dirty="0"/>
                        <a:t>Output</a:t>
                      </a:r>
                    </a:p>
                  </a:txBody>
                  <a:tcPr/>
                </a:tc>
                <a:extLst>
                  <a:ext uri="{0D108BD9-81ED-4DB2-BD59-A6C34878D82A}">
                    <a16:rowId xmlns:a16="http://schemas.microsoft.com/office/drawing/2014/main" val="3064809457"/>
                  </a:ext>
                </a:extLst>
              </a:tr>
              <a:tr h="370840">
                <a:tc>
                  <a:txBody>
                    <a:bodyPr/>
                    <a:lstStyle/>
                    <a:p>
                      <a:r>
                        <a:rPr lang="en-US" b="1" dirty="0"/>
                        <a:t>Planning scope management</a:t>
                      </a:r>
                      <a:endParaRPr lang="en-IN" b="1" dirty="0"/>
                    </a:p>
                  </a:txBody>
                  <a:tcPr/>
                </a:tc>
                <a:tc>
                  <a:txBody>
                    <a:bodyPr/>
                    <a:lstStyle/>
                    <a:p>
                      <a:pPr algn="just"/>
                      <a:r>
                        <a:rPr lang="en-US" dirty="0"/>
                        <a:t>Here, determining how the </a:t>
                      </a:r>
                      <a:r>
                        <a:rPr lang="en-US" b="1" dirty="0"/>
                        <a:t>project’s scope </a:t>
                      </a:r>
                      <a:r>
                        <a:rPr lang="en-US" dirty="0"/>
                        <a:t>and </a:t>
                      </a:r>
                      <a:r>
                        <a:rPr lang="en-US" b="1" dirty="0"/>
                        <a:t>requirements </a:t>
                      </a:r>
                      <a:r>
                        <a:rPr lang="en-US" dirty="0"/>
                        <a:t>will be managed. </a:t>
                      </a:r>
                      <a:endParaRPr lang="en-IN" dirty="0"/>
                    </a:p>
                  </a:txBody>
                  <a:tcPr/>
                </a:tc>
                <a:tc>
                  <a:txBody>
                    <a:bodyPr/>
                    <a:lstStyle/>
                    <a:p>
                      <a:pPr marL="285750" indent="-285750">
                        <a:buFont typeface="Arial" panose="020B0604020202020204" pitchFamily="34" charset="0"/>
                        <a:buChar char="•"/>
                      </a:pPr>
                      <a:r>
                        <a:rPr lang="en-IN" dirty="0"/>
                        <a:t>Scope management plan</a:t>
                      </a:r>
                    </a:p>
                    <a:p>
                      <a:pPr marL="285750" indent="-285750">
                        <a:buFont typeface="Arial" panose="020B0604020202020204" pitchFamily="34" charset="0"/>
                        <a:buChar char="•"/>
                      </a:pPr>
                      <a:r>
                        <a:rPr lang="en-IN" dirty="0"/>
                        <a:t>Requirements management plan</a:t>
                      </a:r>
                    </a:p>
                  </a:txBody>
                  <a:tcPr/>
                </a:tc>
                <a:extLst>
                  <a:ext uri="{0D108BD9-81ED-4DB2-BD59-A6C34878D82A}">
                    <a16:rowId xmlns:a16="http://schemas.microsoft.com/office/drawing/2014/main" val="1407550024"/>
                  </a:ext>
                </a:extLst>
              </a:tr>
              <a:tr h="370840">
                <a:tc>
                  <a:txBody>
                    <a:bodyPr/>
                    <a:lstStyle/>
                    <a:p>
                      <a:r>
                        <a:rPr lang="en-US" b="1" dirty="0"/>
                        <a:t>Collecting requirements</a:t>
                      </a:r>
                      <a:endParaRPr lang="en-IN" b="1" dirty="0"/>
                    </a:p>
                  </a:txBody>
                  <a:tcPr/>
                </a:tc>
                <a:tc>
                  <a:txBody>
                    <a:bodyPr/>
                    <a:lstStyle/>
                    <a:p>
                      <a:pPr algn="just"/>
                      <a:r>
                        <a:rPr lang="en-US" b="1" dirty="0"/>
                        <a:t>Define </a:t>
                      </a:r>
                      <a:r>
                        <a:rPr lang="en-US" dirty="0"/>
                        <a:t>and </a:t>
                      </a:r>
                      <a:r>
                        <a:rPr lang="en-US" b="1" dirty="0"/>
                        <a:t>document </a:t>
                      </a:r>
                      <a:r>
                        <a:rPr lang="en-US" dirty="0"/>
                        <a:t>the </a:t>
                      </a:r>
                      <a:r>
                        <a:rPr lang="en-US" b="1" dirty="0"/>
                        <a:t>features and functions </a:t>
                      </a:r>
                      <a:r>
                        <a:rPr lang="en-US" dirty="0"/>
                        <a:t>of the </a:t>
                      </a:r>
                      <a:r>
                        <a:rPr lang="en-US" b="1" dirty="0"/>
                        <a:t>products </a:t>
                      </a:r>
                      <a:r>
                        <a:rPr lang="en-US" dirty="0"/>
                        <a:t> and </a:t>
                      </a:r>
                      <a:r>
                        <a:rPr lang="en-US" b="1" dirty="0"/>
                        <a:t>processes used </a:t>
                      </a:r>
                      <a:r>
                        <a:rPr lang="en-US" dirty="0"/>
                        <a:t>for creating them. </a:t>
                      </a:r>
                      <a:endParaRPr lang="en-IN" dirty="0"/>
                    </a:p>
                  </a:txBody>
                  <a:tcPr/>
                </a:tc>
                <a:tc>
                  <a:txBody>
                    <a:bodyPr/>
                    <a:lstStyle/>
                    <a:p>
                      <a:pPr marL="285750" indent="-285750">
                        <a:buFont typeface="Arial" panose="020B0604020202020204" pitchFamily="34" charset="0"/>
                        <a:buChar char="•"/>
                      </a:pPr>
                      <a:r>
                        <a:rPr lang="en-US" dirty="0"/>
                        <a:t>Requirements documentation</a:t>
                      </a:r>
                    </a:p>
                    <a:p>
                      <a:pPr marL="285750" indent="-285750">
                        <a:buFont typeface="Arial" panose="020B0604020202020204" pitchFamily="34" charset="0"/>
                        <a:buChar char="•"/>
                      </a:pPr>
                      <a:r>
                        <a:rPr lang="en-US" dirty="0"/>
                        <a:t>Requirements traceability matrix</a:t>
                      </a:r>
                      <a:endParaRPr lang="en-IN" dirty="0"/>
                    </a:p>
                  </a:txBody>
                  <a:tcPr/>
                </a:tc>
                <a:extLst>
                  <a:ext uri="{0D108BD9-81ED-4DB2-BD59-A6C34878D82A}">
                    <a16:rowId xmlns:a16="http://schemas.microsoft.com/office/drawing/2014/main" val="3439452023"/>
                  </a:ext>
                </a:extLst>
              </a:tr>
              <a:tr h="370840">
                <a:tc>
                  <a:txBody>
                    <a:bodyPr/>
                    <a:lstStyle/>
                    <a:p>
                      <a:r>
                        <a:rPr lang="en-US" b="1" dirty="0"/>
                        <a:t>Define Scope</a:t>
                      </a:r>
                      <a:endParaRPr lang="en-IN" b="1" dirty="0"/>
                    </a:p>
                  </a:txBody>
                  <a:tcPr/>
                </a:tc>
                <a:tc>
                  <a:txBody>
                    <a:bodyPr/>
                    <a:lstStyle/>
                    <a:p>
                      <a:pPr algn="just"/>
                      <a:r>
                        <a:rPr lang="en-US" b="1" dirty="0"/>
                        <a:t>Review </a:t>
                      </a:r>
                      <a:r>
                        <a:rPr lang="en-US" dirty="0"/>
                        <a:t>the </a:t>
                      </a:r>
                      <a:r>
                        <a:rPr lang="en-US" b="1" dirty="0"/>
                        <a:t>scope </a:t>
                      </a:r>
                      <a:r>
                        <a:rPr lang="en-US" dirty="0"/>
                        <a:t>management plan, </a:t>
                      </a:r>
                      <a:r>
                        <a:rPr lang="en-US" b="1" dirty="0"/>
                        <a:t>project charter</a:t>
                      </a:r>
                      <a:r>
                        <a:rPr lang="en-US" dirty="0"/>
                        <a:t>, </a:t>
                      </a:r>
                      <a:r>
                        <a:rPr lang="en-US" b="1" dirty="0"/>
                        <a:t>requirements documents</a:t>
                      </a:r>
                      <a:r>
                        <a:rPr lang="en-US" dirty="0"/>
                        <a:t>, and organizational </a:t>
                      </a:r>
                      <a:r>
                        <a:rPr lang="en-US" b="1" dirty="0"/>
                        <a:t>process assets </a:t>
                      </a:r>
                      <a:r>
                        <a:rPr lang="en-US" dirty="0"/>
                        <a:t>to </a:t>
                      </a:r>
                      <a:r>
                        <a:rPr lang="en-US" b="1" dirty="0">
                          <a:solidFill>
                            <a:schemeClr val="tx2"/>
                          </a:solidFill>
                        </a:rPr>
                        <a:t>create a scope statement</a:t>
                      </a:r>
                      <a:r>
                        <a:rPr lang="en-US" dirty="0"/>
                        <a:t>.</a:t>
                      </a:r>
                    </a:p>
                  </a:txBody>
                  <a:tcPr/>
                </a:tc>
                <a:tc>
                  <a:txBody>
                    <a:bodyPr/>
                    <a:lstStyle/>
                    <a:p>
                      <a:pPr marL="285750" indent="-285750">
                        <a:buFont typeface="Arial" panose="020B0604020202020204" pitchFamily="34" charset="0"/>
                        <a:buChar char="•"/>
                      </a:pPr>
                      <a:r>
                        <a:rPr lang="en-US" dirty="0"/>
                        <a:t>Project scope statement </a:t>
                      </a:r>
                    </a:p>
                    <a:p>
                      <a:pPr marL="285750" indent="-285750">
                        <a:buFont typeface="Arial" panose="020B0604020202020204" pitchFamily="34" charset="0"/>
                        <a:buChar char="•"/>
                      </a:pPr>
                      <a:r>
                        <a:rPr lang="en-US" dirty="0"/>
                        <a:t>Project documents updates</a:t>
                      </a:r>
                      <a:endParaRPr lang="en-IN" dirty="0"/>
                    </a:p>
                  </a:txBody>
                  <a:tcPr/>
                </a:tc>
                <a:extLst>
                  <a:ext uri="{0D108BD9-81ED-4DB2-BD59-A6C34878D82A}">
                    <a16:rowId xmlns:a16="http://schemas.microsoft.com/office/drawing/2014/main" val="535786071"/>
                  </a:ext>
                </a:extLst>
              </a:tr>
              <a:tr h="370840">
                <a:tc>
                  <a:txBody>
                    <a:bodyPr/>
                    <a:lstStyle/>
                    <a:p>
                      <a:r>
                        <a:rPr lang="en-US" b="1" dirty="0"/>
                        <a:t>Create WBS</a:t>
                      </a:r>
                      <a:endParaRPr lang="en-IN" b="1" dirty="0"/>
                    </a:p>
                  </a:txBody>
                  <a:tcPr/>
                </a:tc>
                <a:tc>
                  <a:txBody>
                    <a:bodyPr/>
                    <a:lstStyle/>
                    <a:p>
                      <a:pPr algn="just"/>
                      <a:r>
                        <a:rPr lang="en-US" b="1" dirty="0"/>
                        <a:t>Subdivide </a:t>
                      </a:r>
                      <a:r>
                        <a:rPr lang="en-US" dirty="0"/>
                        <a:t>the major </a:t>
                      </a:r>
                      <a:r>
                        <a:rPr lang="en-US" b="1" dirty="0"/>
                        <a:t>project deliverables </a:t>
                      </a:r>
                      <a:r>
                        <a:rPr lang="en-US" dirty="0"/>
                        <a:t>into smaller, </a:t>
                      </a:r>
                      <a:r>
                        <a:rPr lang="en-US" b="1" dirty="0"/>
                        <a:t>more manageable </a:t>
                      </a:r>
                      <a:r>
                        <a:rPr lang="en-US" dirty="0"/>
                        <a:t>components.</a:t>
                      </a:r>
                      <a:endParaRPr lang="en-IN" dirty="0"/>
                    </a:p>
                  </a:txBody>
                  <a:tcPr/>
                </a:tc>
                <a:tc>
                  <a:txBody>
                    <a:bodyPr/>
                    <a:lstStyle/>
                    <a:p>
                      <a:pPr marL="285750" indent="-285750">
                        <a:buFont typeface="Arial" panose="020B0604020202020204" pitchFamily="34" charset="0"/>
                        <a:buChar char="•"/>
                      </a:pPr>
                      <a:r>
                        <a:rPr lang="en-US" dirty="0"/>
                        <a:t>Scope baseline</a:t>
                      </a:r>
                    </a:p>
                    <a:p>
                      <a:pPr marL="285750" indent="-285750">
                        <a:buFont typeface="Arial" panose="020B0604020202020204" pitchFamily="34" charset="0"/>
                        <a:buChar char="•"/>
                      </a:pPr>
                      <a:r>
                        <a:rPr lang="en-US" dirty="0"/>
                        <a:t>Project documents updates</a:t>
                      </a:r>
                      <a:endParaRPr lang="en-IN" dirty="0"/>
                    </a:p>
                  </a:txBody>
                  <a:tcPr/>
                </a:tc>
                <a:extLst>
                  <a:ext uri="{0D108BD9-81ED-4DB2-BD59-A6C34878D82A}">
                    <a16:rowId xmlns:a16="http://schemas.microsoft.com/office/drawing/2014/main" val="2438472234"/>
                  </a:ext>
                </a:extLst>
              </a:tr>
              <a:tr h="370840">
                <a:tc>
                  <a:txBody>
                    <a:bodyPr/>
                    <a:lstStyle/>
                    <a:p>
                      <a:r>
                        <a:rPr lang="en-US" b="1" dirty="0"/>
                        <a:t>Validate scope</a:t>
                      </a:r>
                      <a:endParaRPr lang="en-IN" b="1" dirty="0"/>
                    </a:p>
                  </a:txBody>
                  <a:tcPr/>
                </a:tc>
                <a:tc>
                  <a:txBody>
                    <a:bodyPr/>
                    <a:lstStyle/>
                    <a:p>
                      <a:pPr algn="just"/>
                      <a:r>
                        <a:rPr lang="en-US" b="1" dirty="0"/>
                        <a:t>Formalize acceptance </a:t>
                      </a:r>
                      <a:r>
                        <a:rPr lang="en-US" dirty="0"/>
                        <a:t>of the project deliverables.</a:t>
                      </a:r>
                      <a:endParaRPr lang="en-IN" dirty="0"/>
                    </a:p>
                  </a:txBody>
                  <a:tcPr/>
                </a:tc>
                <a:tc>
                  <a:txBody>
                    <a:bodyPr/>
                    <a:lstStyle/>
                    <a:p>
                      <a:pPr marL="285750" indent="-285750">
                        <a:buFont typeface="Arial" panose="020B0604020202020204" pitchFamily="34" charset="0"/>
                        <a:buChar char="•"/>
                      </a:pPr>
                      <a:r>
                        <a:rPr lang="en-US" dirty="0"/>
                        <a:t>Accepted deliverables</a:t>
                      </a:r>
                    </a:p>
                    <a:p>
                      <a:pPr marL="285750" indent="-285750">
                        <a:buFont typeface="Arial" panose="020B0604020202020204" pitchFamily="34" charset="0"/>
                        <a:buChar char="•"/>
                      </a:pPr>
                      <a:r>
                        <a:rPr lang="en-US" dirty="0"/>
                        <a:t>Change requests</a:t>
                      </a:r>
                    </a:p>
                    <a:p>
                      <a:pPr marL="285750" indent="-285750">
                        <a:buFont typeface="Arial" panose="020B0604020202020204" pitchFamily="34" charset="0"/>
                        <a:buChar char="•"/>
                      </a:pPr>
                      <a:r>
                        <a:rPr lang="en-US" dirty="0"/>
                        <a:t>Work performance information</a:t>
                      </a:r>
                    </a:p>
                    <a:p>
                      <a:pPr marL="285750" indent="-285750">
                        <a:buFont typeface="Arial" panose="020B0604020202020204" pitchFamily="34" charset="0"/>
                        <a:buChar char="•"/>
                      </a:pPr>
                      <a:r>
                        <a:rPr lang="en-US" dirty="0"/>
                        <a:t>Project documents updates</a:t>
                      </a:r>
                      <a:endParaRPr lang="en-IN" dirty="0"/>
                    </a:p>
                  </a:txBody>
                  <a:tcPr/>
                </a:tc>
                <a:extLst>
                  <a:ext uri="{0D108BD9-81ED-4DB2-BD59-A6C34878D82A}">
                    <a16:rowId xmlns:a16="http://schemas.microsoft.com/office/drawing/2014/main" val="2149773148"/>
                  </a:ext>
                </a:extLst>
              </a:tr>
            </a:tbl>
          </a:graphicData>
        </a:graphic>
      </p:graphicFrame>
    </p:spTree>
    <p:extLst>
      <p:ext uri="{BB962C8B-B14F-4D97-AF65-F5344CB8AC3E}">
        <p14:creationId xmlns:p14="http://schemas.microsoft.com/office/powerpoint/2010/main" val="4172270550"/>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9173</TotalTime>
  <Words>6362</Words>
  <Application>Microsoft Office PowerPoint</Application>
  <PresentationFormat>Widescreen</PresentationFormat>
  <Paragraphs>848</Paragraphs>
  <Slides>88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Segoe UI Black</vt:lpstr>
      <vt:lpstr>Wingdings 3</vt:lpstr>
      <vt:lpstr>Arial</vt:lpstr>
      <vt:lpstr>Wingdings 2</vt:lpstr>
      <vt:lpstr>Roboto Condensed</vt:lpstr>
      <vt:lpstr>Calibri</vt:lpstr>
      <vt:lpstr>Wingdings</vt:lpstr>
      <vt:lpstr>Roboto Condensed Light</vt:lpstr>
      <vt:lpstr>Cambria Math</vt:lpstr>
      <vt:lpstr>Office Theme</vt:lpstr>
      <vt:lpstr>Unit-3  Project Scope and Time Management</vt:lpstr>
      <vt:lpstr>PowerPoint Presentation</vt:lpstr>
      <vt:lpstr>Some Facts and Figures</vt:lpstr>
      <vt:lpstr>Key Terms</vt:lpstr>
      <vt:lpstr>Key Terms</vt:lpstr>
      <vt:lpstr>PowerPoint Presentation</vt:lpstr>
      <vt:lpstr>PowerPoint Presentation</vt:lpstr>
      <vt:lpstr>Project Scope Management</vt:lpstr>
      <vt:lpstr>Main Processes in Project Scope Management</vt:lpstr>
      <vt:lpstr>Main Processes in Project Scope Management (contd.)</vt:lpstr>
      <vt:lpstr>Planning Scope Management</vt:lpstr>
      <vt:lpstr>PowerPoint Presentation</vt:lpstr>
      <vt:lpstr>Planning Scope Management</vt:lpstr>
      <vt:lpstr>Scope Management Plan </vt:lpstr>
      <vt:lpstr>Scope Management Plan </vt:lpstr>
      <vt:lpstr>PowerPoint Presentation</vt:lpstr>
      <vt:lpstr>Requirements Management Plan</vt:lpstr>
      <vt:lpstr>Requirements Management Plan</vt:lpstr>
      <vt:lpstr>Collecting Requirements</vt:lpstr>
      <vt:lpstr>Collecting Requirements</vt:lpstr>
      <vt:lpstr>Different Ways to Collect Requirements</vt:lpstr>
      <vt:lpstr>Various Ways to Document Requirements</vt:lpstr>
      <vt:lpstr>Defining Scope</vt:lpstr>
      <vt:lpstr>Defining Scope</vt:lpstr>
      <vt:lpstr>Defining Scope</vt:lpstr>
      <vt:lpstr>Defining Scope (contd.)</vt:lpstr>
      <vt:lpstr>Creating the Breakdown Structure</vt:lpstr>
      <vt:lpstr>Work Breakdown Structure</vt:lpstr>
      <vt:lpstr>Work Breakdown Structure (contd.)</vt:lpstr>
      <vt:lpstr>PowerPoint Presentation</vt:lpstr>
      <vt:lpstr>WBS Structure</vt:lpstr>
      <vt:lpstr>WBS Structure (contd.)</vt:lpstr>
      <vt:lpstr>Approaches to Develop WBS</vt:lpstr>
      <vt:lpstr>PowerPoint Presentation</vt:lpstr>
      <vt:lpstr>Creating a WBS and WBS Dictionary</vt:lpstr>
      <vt:lpstr>Validating and Controlling Scope</vt:lpstr>
      <vt:lpstr>Validating Scope</vt:lpstr>
      <vt:lpstr>Validating Scope (contd.)</vt:lpstr>
      <vt:lpstr>Controlling Scope</vt:lpstr>
      <vt:lpstr>Controlling Scope (contd.)</vt:lpstr>
      <vt:lpstr>Suggestions for Improving Users’ Input</vt:lpstr>
      <vt:lpstr>Planning Schedule Management</vt:lpstr>
      <vt:lpstr>Importance of Project Schedule</vt:lpstr>
      <vt:lpstr>Importance of Project Schedule (contd.)</vt:lpstr>
      <vt:lpstr>Project Schedule Management</vt:lpstr>
      <vt:lpstr>Project Schedule Management (contd.)</vt:lpstr>
      <vt:lpstr>Sequencing Activities</vt:lpstr>
      <vt:lpstr>Defining Activities</vt:lpstr>
      <vt:lpstr>Defining Activities (contd.)</vt:lpstr>
      <vt:lpstr>Defining Activities (contd.)</vt:lpstr>
      <vt:lpstr>Sequencing Activities</vt:lpstr>
      <vt:lpstr>Dependencies</vt:lpstr>
      <vt:lpstr>Dependencies (contd.)</vt:lpstr>
      <vt:lpstr>Network Diagrams</vt:lpstr>
      <vt:lpstr>Network Diagrams (contd.)</vt:lpstr>
      <vt:lpstr>Steps to Create AOA Network Diagram</vt:lpstr>
      <vt:lpstr>Types of Task Dependencies</vt:lpstr>
      <vt:lpstr>Types of Task Dependencies</vt:lpstr>
      <vt:lpstr>Types of Task Dependencies</vt:lpstr>
      <vt:lpstr>Types of Task Dependencies</vt:lpstr>
      <vt:lpstr>Exercise 1</vt:lpstr>
      <vt:lpstr>Exercise 2</vt:lpstr>
      <vt:lpstr>Exercise 3</vt:lpstr>
      <vt:lpstr>Exercise 4</vt:lpstr>
      <vt:lpstr>Estimating Activity Resources and Duration</vt:lpstr>
      <vt:lpstr>Estimating Activity Resources</vt:lpstr>
      <vt:lpstr>Estimating Activity Resources (contd.)</vt:lpstr>
      <vt:lpstr>Estimating Activity Resources (contd.)</vt:lpstr>
      <vt:lpstr>Estimating Activity Durations</vt:lpstr>
      <vt:lpstr>Developing the Schedule using Tools</vt:lpstr>
      <vt:lpstr>Developing the Schedule</vt:lpstr>
      <vt:lpstr>Gantt Charts</vt:lpstr>
      <vt:lpstr>Different Symbols on the Gantt Charts</vt:lpstr>
      <vt:lpstr>Sample Gantt Chart</vt:lpstr>
      <vt:lpstr>Critical Path Method (CPM)</vt:lpstr>
      <vt:lpstr>Critical Path Method (CPM) – contd.</vt:lpstr>
      <vt:lpstr>PERT</vt:lpstr>
      <vt:lpstr>PERT Sample</vt:lpstr>
      <vt:lpstr>Controlling Schedule</vt:lpstr>
      <vt:lpstr>Controlling the Schedule</vt:lpstr>
      <vt:lpstr>Controlling the Schedule (contd.)</vt:lpstr>
      <vt:lpstr>Controlling the Schedule (contd.)</vt:lpstr>
      <vt:lpstr>Quiz</vt:lpstr>
      <vt:lpstr>Quiz</vt:lpstr>
      <vt:lpstr>Quiz (contd.)</vt:lpstr>
      <vt:lpstr>Quiz (contd.)</vt:lpstr>
      <vt:lpstr>Quiz (contd.)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953</cp:revision>
  <dcterms:created xsi:type="dcterms:W3CDTF">2020-05-01T05:09:15Z</dcterms:created>
  <dcterms:modified xsi:type="dcterms:W3CDTF">2025-08-09T08:23:07Z</dcterms:modified>
</cp:coreProperties>
</file>